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ags/tag2.xml" ContentType="application/vnd.openxmlformats-officedocument.presentationml.tags+xml"/>
  <Override PartName="/ppt/notesSlides/notesSlide11.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9.xml" ContentType="application/vnd.openxmlformats-officedocument.drawingml.chart+xml"/>
  <Override PartName="/ppt/theme/themeOverride2.xml" ContentType="application/vnd.openxmlformats-officedocument.themeOverride+xml"/>
  <Override PartName="/ppt/notesSlides/notesSlide15.xml" ContentType="application/vnd.openxmlformats-officedocument.presentationml.notesSlide+xml"/>
  <Override PartName="/ppt/charts/chart10.xml" ContentType="application/vnd.openxmlformats-officedocument.drawingml.chart+xml"/>
  <Override PartName="/ppt/theme/themeOverride3.xml" ContentType="application/vnd.openxmlformats-officedocument.themeOverride+xml"/>
  <Override PartName="/ppt/notesSlides/notesSlide16.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charts/chart1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3.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notesSlides/notesSlide26.xml" ContentType="application/vnd.openxmlformats-officedocument.presentationml.notesSlide+xml"/>
  <Override PartName="/ppt/charts/chart14.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charts/chart15.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2.xml" ContentType="application/vnd.openxmlformats-officedocument.drawingml.chartshapes+xml"/>
  <Override PartName="/ppt/charts/chart16.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7.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7.xml" ContentType="application/vnd.openxmlformats-officedocument.presentationml.notesSlide+xml"/>
  <Override PartName="/ppt/charts/chart18.xml" ContentType="application/vnd.openxmlformats-officedocument.drawingml.chart+xml"/>
  <Override PartName="/ppt/charts/style13.xml" ContentType="application/vnd.ms-office.chartstyle+xml"/>
  <Override PartName="/ppt/charts/colors13.xml" ContentType="application/vnd.ms-office.chartcolorstyl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9.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0.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5.xml" ContentType="application/vnd.openxmlformats-officedocument.presentationml.tags+xml"/>
  <Override PartName="/ppt/notesSlides/notesSlide35.xml" ContentType="application/vnd.openxmlformats-officedocument.presentationml.notesSlide+xml"/>
  <Override PartName="/ppt/tags/tag6.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7.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4"/>
  </p:notesMasterIdLst>
  <p:sldIdLst>
    <p:sldId id="256" r:id="rId3"/>
    <p:sldId id="375" r:id="rId4"/>
    <p:sldId id="374" r:id="rId5"/>
    <p:sldId id="257" r:id="rId6"/>
    <p:sldId id="429" r:id="rId7"/>
    <p:sldId id="308" r:id="rId8"/>
    <p:sldId id="427" r:id="rId9"/>
    <p:sldId id="430" r:id="rId10"/>
    <p:sldId id="341" r:id="rId11"/>
    <p:sldId id="296" r:id="rId12"/>
    <p:sldId id="408" r:id="rId13"/>
    <p:sldId id="267" r:id="rId14"/>
    <p:sldId id="269" r:id="rId15"/>
    <p:sldId id="297" r:id="rId16"/>
    <p:sldId id="298" r:id="rId17"/>
    <p:sldId id="275" r:id="rId18"/>
    <p:sldId id="291" r:id="rId19"/>
    <p:sldId id="431" r:id="rId20"/>
    <p:sldId id="405" r:id="rId21"/>
    <p:sldId id="410" r:id="rId22"/>
    <p:sldId id="428" r:id="rId23"/>
    <p:sldId id="293" r:id="rId24"/>
    <p:sldId id="360" r:id="rId25"/>
    <p:sldId id="432" r:id="rId26"/>
    <p:sldId id="264" r:id="rId27"/>
    <p:sldId id="273" r:id="rId28"/>
    <p:sldId id="373" r:id="rId29"/>
    <p:sldId id="409" r:id="rId30"/>
    <p:sldId id="372" r:id="rId31"/>
    <p:sldId id="281" r:id="rId32"/>
    <p:sldId id="313" r:id="rId33"/>
    <p:sldId id="274" r:id="rId34"/>
    <p:sldId id="277" r:id="rId35"/>
    <p:sldId id="433" r:id="rId36"/>
    <p:sldId id="413" r:id="rId37"/>
    <p:sldId id="438" r:id="rId38"/>
    <p:sldId id="411" r:id="rId39"/>
    <p:sldId id="415" r:id="rId40"/>
    <p:sldId id="437" r:id="rId41"/>
    <p:sldId id="441" r:id="rId42"/>
    <p:sldId id="304" r:id="rId43"/>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83" autoAdjust="0"/>
    <p:restoredTop sz="76759" autoAdjust="0"/>
  </p:normalViewPr>
  <p:slideViewPr>
    <p:cSldViewPr snapToGrid="0">
      <p:cViewPr varScale="1">
        <p:scale>
          <a:sx n="66" d="100"/>
          <a:sy n="66" d="100"/>
        </p:scale>
        <p:origin x="72" y="43"/>
      </p:cViewPr>
      <p:guideLst/>
    </p:cSldViewPr>
  </p:slideViewPr>
  <p:outlineViewPr>
    <p:cViewPr>
      <p:scale>
        <a:sx n="33" d="100"/>
        <a:sy n="33" d="100"/>
      </p:scale>
      <p:origin x="0" y="-6494"/>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1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1" Type="http://schemas.openxmlformats.org/officeDocument/2006/relationships/oleObject" Target="../embeddings/oleObject4.bin"/></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3.xlsx"/></Relationships>
</file>

<file path=ppt/charts/_rels/chart14.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_rels/chart15.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2.xml"/></Relationships>
</file>

<file path=ppt/charts/_rels/chart16.xml.rels><?xml version="1.0" encoding="UTF-8" standalone="yes"?>
<Relationships xmlns="http://schemas.openxmlformats.org/package/2006/relationships"><Relationship Id="rId3" Type="http://schemas.openxmlformats.org/officeDocument/2006/relationships/oleObject" Target="../embeddings/oleObject7.bin"/><Relationship Id="rId2" Type="http://schemas.microsoft.com/office/2011/relationships/chartColorStyle" Target="colors11.xml"/><Relationship Id="rId1" Type="http://schemas.microsoft.com/office/2011/relationships/chartStyle" Target="style11.xml"/></Relationships>
</file>

<file path=ppt/charts/_rels/chart17.xml.rels><?xml version="1.0" encoding="UTF-8" standalone="yes"?>
<Relationships xmlns="http://schemas.openxmlformats.org/package/2006/relationships"><Relationship Id="rId3" Type="http://schemas.openxmlformats.org/officeDocument/2006/relationships/oleObject" Target="../embeddings/oleObject8.bin"/><Relationship Id="rId2" Type="http://schemas.microsoft.com/office/2011/relationships/chartColorStyle" Target="colors12.xml"/><Relationship Id="rId1" Type="http://schemas.microsoft.com/office/2011/relationships/chartStyle" Target="style12.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3.xml"/><Relationship Id="rId1" Type="http://schemas.microsoft.com/office/2011/relationships/chartStyle" Target="style13.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5.xml"/><Relationship Id="rId1" Type="http://schemas.microsoft.com/office/2011/relationships/chartStyle" Target="style15.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oleObject" Target="file:///F:\WORK\Documents\Papers\CONFEREN\Hebinck%20celebration%20@%20WUR\Dale%20Blair%20graphs.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F:\WORK\Documents\Papers\CONFEREN\Hebinck%20celebration%20@%20WUR\Dale%20Blair%20graphs.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file:///F:\WORK\Documents\Papers\CONFEREN\Hebinck%20celebration%20@%20WUR\Dale%20Blair%20graphs.xlsx"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oleObject" Target="file:///F:\WORK\Documents\Papers\CONFEREN\Hebinck%20celebration%20@%20WUR\Dale%20Blair%20graphs.xlsx" TargetMode="External"/><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760935749318269"/>
          <c:y val="3.6113825274447481E-2"/>
          <c:w val="0.68267440494558218"/>
          <c:h val="0.56730768468791881"/>
        </c:manualLayout>
      </c:layout>
      <c:barChart>
        <c:barDir val="col"/>
        <c:grouping val="clustered"/>
        <c:varyColors val="0"/>
        <c:ser>
          <c:idx val="0"/>
          <c:order val="0"/>
          <c:tx>
            <c:strRef>
              <c:f>Sheet1!$D$4</c:f>
              <c:strCache>
                <c:ptCount val="1"/>
                <c:pt idx="0">
                  <c:v>1961</c:v>
                </c:pt>
              </c:strCache>
            </c:strRef>
          </c:tx>
          <c:invertIfNegative val="0"/>
          <c:cat>
            <c:strRef>
              <c:f>Sheet1!$C$5:$C$11</c:f>
              <c:strCache>
                <c:ptCount val="7"/>
                <c:pt idx="0">
                  <c:v>Grasslands</c:v>
                </c:pt>
                <c:pt idx="1">
                  <c:v>Woodlands</c:v>
                </c:pt>
                <c:pt idx="2">
                  <c:v>Forests</c:v>
                </c:pt>
                <c:pt idx="3">
                  <c:v>Gardens</c:v>
                </c:pt>
                <c:pt idx="4">
                  <c:v>Fields</c:v>
                </c:pt>
                <c:pt idx="5">
                  <c:v>Old fields</c:v>
                </c:pt>
                <c:pt idx="6">
                  <c:v>Old gardens</c:v>
                </c:pt>
              </c:strCache>
            </c:strRef>
          </c:cat>
          <c:val>
            <c:numRef>
              <c:f>Sheet1!$D$5:$D$11</c:f>
              <c:numCache>
                <c:formatCode>General</c:formatCode>
                <c:ptCount val="7"/>
                <c:pt idx="0">
                  <c:v>55</c:v>
                </c:pt>
                <c:pt idx="1">
                  <c:v>14</c:v>
                </c:pt>
                <c:pt idx="2">
                  <c:v>10.5</c:v>
                </c:pt>
                <c:pt idx="3">
                  <c:v>13</c:v>
                </c:pt>
                <c:pt idx="4">
                  <c:v>12</c:v>
                </c:pt>
                <c:pt idx="5">
                  <c:v>1.5</c:v>
                </c:pt>
                <c:pt idx="6">
                  <c:v>0</c:v>
                </c:pt>
              </c:numCache>
            </c:numRef>
          </c:val>
          <c:extLst>
            <c:ext xmlns:c16="http://schemas.microsoft.com/office/drawing/2014/chart" uri="{C3380CC4-5D6E-409C-BE32-E72D297353CC}">
              <c16:uniqueId val="{00000000-19E7-4974-86A2-42AC6AA0AB10}"/>
            </c:ext>
          </c:extLst>
        </c:ser>
        <c:ser>
          <c:idx val="1"/>
          <c:order val="1"/>
          <c:tx>
            <c:strRef>
              <c:f>Sheet1!$E$4</c:f>
              <c:strCache>
                <c:ptCount val="1"/>
                <c:pt idx="0">
                  <c:v>2009</c:v>
                </c:pt>
              </c:strCache>
            </c:strRef>
          </c:tx>
          <c:invertIfNegative val="0"/>
          <c:cat>
            <c:strRef>
              <c:f>Sheet1!$C$5:$C$11</c:f>
              <c:strCache>
                <c:ptCount val="7"/>
                <c:pt idx="0">
                  <c:v>Grasslands</c:v>
                </c:pt>
                <c:pt idx="1">
                  <c:v>Woodlands</c:v>
                </c:pt>
                <c:pt idx="2">
                  <c:v>Forests</c:v>
                </c:pt>
                <c:pt idx="3">
                  <c:v>Gardens</c:v>
                </c:pt>
                <c:pt idx="4">
                  <c:v>Fields</c:v>
                </c:pt>
                <c:pt idx="5">
                  <c:v>Old fields</c:v>
                </c:pt>
                <c:pt idx="6">
                  <c:v>Old gardens</c:v>
                </c:pt>
              </c:strCache>
            </c:strRef>
          </c:cat>
          <c:val>
            <c:numRef>
              <c:f>Sheet1!$E$5:$E$11</c:f>
              <c:numCache>
                <c:formatCode>General</c:formatCode>
                <c:ptCount val="7"/>
                <c:pt idx="0">
                  <c:v>32</c:v>
                </c:pt>
                <c:pt idx="1">
                  <c:v>29</c:v>
                </c:pt>
                <c:pt idx="2">
                  <c:v>15.5</c:v>
                </c:pt>
                <c:pt idx="3">
                  <c:v>11</c:v>
                </c:pt>
                <c:pt idx="4">
                  <c:v>3</c:v>
                </c:pt>
                <c:pt idx="5">
                  <c:v>7</c:v>
                </c:pt>
                <c:pt idx="6">
                  <c:v>2.5</c:v>
                </c:pt>
              </c:numCache>
            </c:numRef>
          </c:val>
          <c:extLst>
            <c:ext xmlns:c16="http://schemas.microsoft.com/office/drawing/2014/chart" uri="{C3380CC4-5D6E-409C-BE32-E72D297353CC}">
              <c16:uniqueId val="{00000001-19E7-4974-86A2-42AC6AA0AB10}"/>
            </c:ext>
          </c:extLst>
        </c:ser>
        <c:dLbls>
          <c:showLegendKey val="0"/>
          <c:showVal val="0"/>
          <c:showCatName val="0"/>
          <c:showSerName val="0"/>
          <c:showPercent val="0"/>
          <c:showBubbleSize val="0"/>
        </c:dLbls>
        <c:gapWidth val="150"/>
        <c:axId val="74599808"/>
        <c:axId val="74606080"/>
      </c:barChart>
      <c:catAx>
        <c:axId val="74599808"/>
        <c:scaling>
          <c:orientation val="minMax"/>
        </c:scaling>
        <c:delete val="0"/>
        <c:axPos val="b"/>
        <c:title>
          <c:tx>
            <c:rich>
              <a:bodyPr/>
              <a:lstStyle/>
              <a:p>
                <a:pPr>
                  <a:defRPr sz="1600"/>
                </a:pPr>
                <a:r>
                  <a:rPr lang="en-US" sz="1600"/>
                  <a:t>Land use/cover</a:t>
                </a:r>
              </a:p>
            </c:rich>
          </c:tx>
          <c:overlay val="0"/>
        </c:title>
        <c:numFmt formatCode="General" sourceLinked="0"/>
        <c:majorTickMark val="out"/>
        <c:minorTickMark val="none"/>
        <c:tickLblPos val="nextTo"/>
        <c:txPr>
          <a:bodyPr/>
          <a:lstStyle/>
          <a:p>
            <a:pPr>
              <a:defRPr sz="1600"/>
            </a:pPr>
            <a:endParaRPr lang="en-US"/>
          </a:p>
        </c:txPr>
        <c:crossAx val="74606080"/>
        <c:crosses val="autoZero"/>
        <c:auto val="1"/>
        <c:lblAlgn val="ctr"/>
        <c:lblOffset val="100"/>
        <c:noMultiLvlLbl val="0"/>
      </c:catAx>
      <c:valAx>
        <c:axId val="74606080"/>
        <c:scaling>
          <c:orientation val="minMax"/>
        </c:scaling>
        <c:delete val="0"/>
        <c:axPos val="l"/>
        <c:majorGridlines>
          <c:spPr>
            <a:ln>
              <a:noFill/>
            </a:ln>
          </c:spPr>
        </c:majorGridlines>
        <c:title>
          <c:tx>
            <c:rich>
              <a:bodyPr rot="-5400000" vert="horz"/>
              <a:lstStyle/>
              <a:p>
                <a:pPr>
                  <a:defRPr sz="1600"/>
                </a:pPr>
                <a:r>
                  <a:rPr lang="en-US" sz="1600"/>
                  <a:t>% cover</a:t>
                </a:r>
              </a:p>
            </c:rich>
          </c:tx>
          <c:overlay val="0"/>
        </c:title>
        <c:numFmt formatCode="General" sourceLinked="1"/>
        <c:majorTickMark val="out"/>
        <c:minorTickMark val="none"/>
        <c:tickLblPos val="nextTo"/>
        <c:txPr>
          <a:bodyPr/>
          <a:lstStyle/>
          <a:p>
            <a:pPr>
              <a:defRPr sz="1600"/>
            </a:pPr>
            <a:endParaRPr lang="en-US"/>
          </a:p>
        </c:txPr>
        <c:crossAx val="74599808"/>
        <c:crosses val="autoZero"/>
        <c:crossBetween val="between"/>
      </c:valAx>
    </c:plotArea>
    <c:legend>
      <c:legendPos val="r"/>
      <c:layout>
        <c:manualLayout>
          <c:xMode val="edge"/>
          <c:yMode val="edge"/>
          <c:x val="0.47256311858060646"/>
          <c:y val="8.4873955971241463E-2"/>
          <c:w val="0.27918211836547441"/>
          <c:h val="0.17479706156224839"/>
        </c:manualLayout>
      </c:layout>
      <c:overlay val="0"/>
      <c:txPr>
        <a:bodyPr/>
        <a:lstStyle/>
        <a:p>
          <a:pPr>
            <a:defRPr sz="16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Fairbairn (n= 98)</c:v>
                </c:pt>
              </c:strCache>
            </c:strRef>
          </c:tx>
          <c:invertIfNegative val="0"/>
          <c:cat>
            <c:strRef>
              <c:f>Sheet1!$A$2:$A$4</c:f>
              <c:strCache>
                <c:ptCount val="3"/>
                <c:pt idx="0">
                  <c:v>Male</c:v>
                </c:pt>
                <c:pt idx="1">
                  <c:v>Female</c:v>
                </c:pt>
                <c:pt idx="2">
                  <c:v>Children</c:v>
                </c:pt>
              </c:strCache>
            </c:strRef>
          </c:cat>
          <c:val>
            <c:numRef>
              <c:f>Sheet1!$B$2:$B$4</c:f>
              <c:numCache>
                <c:formatCode>General</c:formatCode>
                <c:ptCount val="3"/>
                <c:pt idx="0">
                  <c:v>59</c:v>
                </c:pt>
                <c:pt idx="1">
                  <c:v>34</c:v>
                </c:pt>
                <c:pt idx="2">
                  <c:v>7</c:v>
                </c:pt>
              </c:numCache>
            </c:numRef>
          </c:val>
          <c:extLst>
            <c:ext xmlns:c16="http://schemas.microsoft.com/office/drawing/2014/chart" uri="{C3380CC4-5D6E-409C-BE32-E72D297353CC}">
              <c16:uniqueId val="{00000000-ABCD-4027-A0EF-3620E275FB86}"/>
            </c:ext>
          </c:extLst>
        </c:ser>
        <c:ser>
          <c:idx val="1"/>
          <c:order val="1"/>
          <c:tx>
            <c:strRef>
              <c:f>Sheet1!$C$1</c:f>
              <c:strCache>
                <c:ptCount val="1"/>
                <c:pt idx="0">
                  <c:v>Ntloko (n= 76)</c:v>
                </c:pt>
              </c:strCache>
            </c:strRef>
          </c:tx>
          <c:invertIfNegative val="0"/>
          <c:cat>
            <c:strRef>
              <c:f>Sheet1!$A$2:$A$4</c:f>
              <c:strCache>
                <c:ptCount val="3"/>
                <c:pt idx="0">
                  <c:v>Male</c:v>
                </c:pt>
                <c:pt idx="1">
                  <c:v>Female</c:v>
                </c:pt>
                <c:pt idx="2">
                  <c:v>Children</c:v>
                </c:pt>
              </c:strCache>
            </c:strRef>
          </c:cat>
          <c:val>
            <c:numRef>
              <c:f>Sheet1!$C$2:$C$4</c:f>
              <c:numCache>
                <c:formatCode>General</c:formatCode>
                <c:ptCount val="3"/>
                <c:pt idx="0">
                  <c:v>32</c:v>
                </c:pt>
                <c:pt idx="1">
                  <c:v>57</c:v>
                </c:pt>
                <c:pt idx="2">
                  <c:v>11</c:v>
                </c:pt>
              </c:numCache>
            </c:numRef>
          </c:val>
          <c:extLst>
            <c:ext xmlns:c16="http://schemas.microsoft.com/office/drawing/2014/chart" uri="{C3380CC4-5D6E-409C-BE32-E72D297353CC}">
              <c16:uniqueId val="{00000001-ABCD-4027-A0EF-3620E275FB86}"/>
            </c:ext>
          </c:extLst>
        </c:ser>
        <c:dLbls>
          <c:showLegendKey val="0"/>
          <c:showVal val="0"/>
          <c:showCatName val="0"/>
          <c:showSerName val="0"/>
          <c:showPercent val="0"/>
          <c:showBubbleSize val="0"/>
        </c:dLbls>
        <c:gapWidth val="150"/>
        <c:axId val="181349376"/>
        <c:axId val="181355264"/>
      </c:barChart>
      <c:catAx>
        <c:axId val="181349376"/>
        <c:scaling>
          <c:orientation val="minMax"/>
        </c:scaling>
        <c:delete val="0"/>
        <c:axPos val="b"/>
        <c:numFmt formatCode="General" sourceLinked="0"/>
        <c:majorTickMark val="out"/>
        <c:minorTickMark val="none"/>
        <c:tickLblPos val="nextTo"/>
        <c:txPr>
          <a:bodyPr/>
          <a:lstStyle/>
          <a:p>
            <a:pPr>
              <a:defRPr b="1"/>
            </a:pPr>
            <a:endParaRPr lang="en-US"/>
          </a:p>
        </c:txPr>
        <c:crossAx val="181355264"/>
        <c:crosses val="autoZero"/>
        <c:auto val="1"/>
        <c:lblAlgn val="ctr"/>
        <c:lblOffset val="100"/>
        <c:noMultiLvlLbl val="0"/>
      </c:catAx>
      <c:valAx>
        <c:axId val="181355264"/>
        <c:scaling>
          <c:orientation val="minMax"/>
          <c:max val="100"/>
        </c:scaling>
        <c:delete val="0"/>
        <c:axPos val="l"/>
        <c:title>
          <c:tx>
            <c:rich>
              <a:bodyPr rot="-5400000" vert="horz"/>
              <a:lstStyle/>
              <a:p>
                <a:pPr>
                  <a:defRPr/>
                </a:pPr>
                <a:r>
                  <a:rPr lang="en-ZA"/>
                  <a:t>Percentage</a:t>
                </a:r>
              </a:p>
            </c:rich>
          </c:tx>
          <c:overlay val="0"/>
        </c:title>
        <c:numFmt formatCode="General" sourceLinked="1"/>
        <c:majorTickMark val="out"/>
        <c:minorTickMark val="none"/>
        <c:tickLblPos val="nextTo"/>
        <c:crossAx val="181349376"/>
        <c:crosses val="autoZero"/>
        <c:crossBetween val="between"/>
      </c:valAx>
    </c:plotArea>
    <c:legend>
      <c:legendPos val="r"/>
      <c:overlay val="0"/>
    </c:legend>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Sheet1!$D$32</c:f>
              <c:strCache>
                <c:ptCount val="1"/>
                <c:pt idx="0">
                  <c:v>Guquka</c:v>
                </c:pt>
              </c:strCache>
            </c:strRef>
          </c:tx>
          <c:spPr>
            <a:solidFill>
              <a:schemeClr val="accent2">
                <a:lumMod val="75000"/>
              </a:schemeClr>
            </a:solidFill>
            <a:ln>
              <a:noFill/>
            </a:ln>
            <a:effectLst/>
          </c:spPr>
          <c:invertIfNegative val="0"/>
          <c:cat>
            <c:numRef>
              <c:f>Sheet1!$E$31:$F$31</c:f>
              <c:numCache>
                <c:formatCode>General</c:formatCode>
                <c:ptCount val="2"/>
                <c:pt idx="0">
                  <c:v>2005</c:v>
                </c:pt>
                <c:pt idx="1">
                  <c:v>2013</c:v>
                </c:pt>
              </c:numCache>
            </c:numRef>
          </c:cat>
          <c:val>
            <c:numRef>
              <c:f>Sheet1!$E$32:$F$32</c:f>
              <c:numCache>
                <c:formatCode>General</c:formatCode>
                <c:ptCount val="2"/>
                <c:pt idx="0">
                  <c:v>53</c:v>
                </c:pt>
                <c:pt idx="1">
                  <c:v>94</c:v>
                </c:pt>
              </c:numCache>
            </c:numRef>
          </c:val>
          <c:extLst>
            <c:ext xmlns:c16="http://schemas.microsoft.com/office/drawing/2014/chart" uri="{C3380CC4-5D6E-409C-BE32-E72D297353CC}">
              <c16:uniqueId val="{00000000-FBC7-40DA-929C-E9F066FBE249}"/>
            </c:ext>
          </c:extLst>
        </c:ser>
        <c:ser>
          <c:idx val="1"/>
          <c:order val="1"/>
          <c:tx>
            <c:strRef>
              <c:f>Sheet1!$D$33</c:f>
              <c:strCache>
                <c:ptCount val="1"/>
                <c:pt idx="0">
                  <c:v>Koloni</c:v>
                </c:pt>
              </c:strCache>
            </c:strRef>
          </c:tx>
          <c:spPr>
            <a:solidFill>
              <a:schemeClr val="tx1">
                <a:lumMod val="85000"/>
                <a:lumOff val="15000"/>
              </a:schemeClr>
            </a:solidFill>
            <a:ln>
              <a:noFill/>
            </a:ln>
            <a:effectLst/>
          </c:spPr>
          <c:invertIfNegative val="0"/>
          <c:cat>
            <c:numRef>
              <c:f>Sheet1!$E$31:$F$31</c:f>
              <c:numCache>
                <c:formatCode>General</c:formatCode>
                <c:ptCount val="2"/>
                <c:pt idx="0">
                  <c:v>2005</c:v>
                </c:pt>
                <c:pt idx="1">
                  <c:v>2013</c:v>
                </c:pt>
              </c:numCache>
            </c:numRef>
          </c:cat>
          <c:val>
            <c:numRef>
              <c:f>Sheet1!$E$33:$F$33</c:f>
              <c:numCache>
                <c:formatCode>General</c:formatCode>
                <c:ptCount val="2"/>
                <c:pt idx="0">
                  <c:v>51</c:v>
                </c:pt>
                <c:pt idx="1">
                  <c:v>100</c:v>
                </c:pt>
              </c:numCache>
            </c:numRef>
          </c:val>
          <c:extLst>
            <c:ext xmlns:c16="http://schemas.microsoft.com/office/drawing/2014/chart" uri="{C3380CC4-5D6E-409C-BE32-E72D297353CC}">
              <c16:uniqueId val="{00000001-FBC7-40DA-929C-E9F066FBE249}"/>
            </c:ext>
          </c:extLst>
        </c:ser>
        <c:dLbls>
          <c:showLegendKey val="0"/>
          <c:showVal val="0"/>
          <c:showCatName val="0"/>
          <c:showSerName val="0"/>
          <c:showPercent val="0"/>
          <c:showBubbleSize val="0"/>
        </c:dLbls>
        <c:gapWidth val="219"/>
        <c:overlap val="-27"/>
        <c:axId val="616072432"/>
        <c:axId val="616074400"/>
      </c:barChart>
      <c:catAx>
        <c:axId val="61607243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16074400"/>
        <c:crosses val="autoZero"/>
        <c:auto val="1"/>
        <c:lblAlgn val="ctr"/>
        <c:lblOffset val="100"/>
        <c:noMultiLvlLbl val="0"/>
      </c:catAx>
      <c:valAx>
        <c:axId val="616074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solidFill>
                      <a:schemeClr val="tx1"/>
                    </a:solidFill>
                  </a:rPr>
                  <a:t>% of households with home gardens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16072432"/>
        <c:crosses val="autoZero"/>
        <c:crossBetween val="between"/>
      </c:valAx>
      <c:spPr>
        <a:noFill/>
        <a:ln>
          <a:noFill/>
        </a:ln>
        <a:effectLst/>
      </c:spPr>
    </c:plotArea>
    <c:legend>
      <c:legendPos val="b"/>
      <c:layout>
        <c:manualLayout>
          <c:xMode val="edge"/>
          <c:yMode val="edge"/>
          <c:x val="0.29821959755030619"/>
          <c:y val="7.002260134149893E-2"/>
          <c:w val="0.36852427821522316"/>
          <c:h val="0.1061063721201516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86428133264952"/>
          <c:y val="0.15113872027687159"/>
          <c:w val="0.66550276043080825"/>
          <c:h val="0.50785578331967307"/>
        </c:manualLayout>
      </c:layout>
      <c:barChart>
        <c:barDir val="col"/>
        <c:grouping val="clustered"/>
        <c:varyColors val="0"/>
        <c:ser>
          <c:idx val="0"/>
          <c:order val="0"/>
          <c:tx>
            <c:strRef>
              <c:f>'Coping, shocks, stressors'!$B$273</c:f>
              <c:strCache>
                <c:ptCount val="1"/>
                <c:pt idx="0">
                  <c:v>Willowvale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'Coping, shocks, stressors'!$A$274:$A$285</c:f>
              <c:strCache>
                <c:ptCount val="12"/>
                <c:pt idx="0">
                  <c:v>Strong winds</c:v>
                </c:pt>
                <c:pt idx="1">
                  <c:v>Drought</c:v>
                </c:pt>
                <c:pt idx="2">
                  <c:v>Water shortage</c:v>
                </c:pt>
                <c:pt idx="3">
                  <c:v>Floods</c:v>
                </c:pt>
                <c:pt idx="4">
                  <c:v>Fires</c:v>
                </c:pt>
                <c:pt idx="5">
                  <c:v>Rainfall variability</c:v>
                </c:pt>
                <c:pt idx="6">
                  <c:v>Crop failure</c:v>
                </c:pt>
                <c:pt idx="7">
                  <c:v>Livestock diseases</c:v>
                </c:pt>
                <c:pt idx="8">
                  <c:v>expensive event</c:v>
                </c:pt>
                <c:pt idx="9">
                  <c:v>Crop pests</c:v>
                </c:pt>
                <c:pt idx="10">
                  <c:v>Family illness/injury</c:v>
                </c:pt>
                <c:pt idx="11">
                  <c:v>Family death</c:v>
                </c:pt>
              </c:strCache>
            </c:strRef>
          </c:cat>
          <c:val>
            <c:numRef>
              <c:f>'Coping, shocks, stressors'!$B$274:$B$285</c:f>
              <c:numCache>
                <c:formatCode>General</c:formatCode>
                <c:ptCount val="12"/>
                <c:pt idx="0">
                  <c:v>98</c:v>
                </c:pt>
                <c:pt idx="1">
                  <c:v>96</c:v>
                </c:pt>
                <c:pt idx="2">
                  <c:v>94</c:v>
                </c:pt>
                <c:pt idx="3">
                  <c:v>92</c:v>
                </c:pt>
                <c:pt idx="4">
                  <c:v>90</c:v>
                </c:pt>
                <c:pt idx="5">
                  <c:v>86</c:v>
                </c:pt>
                <c:pt idx="6">
                  <c:v>72</c:v>
                </c:pt>
                <c:pt idx="7">
                  <c:v>70</c:v>
                </c:pt>
                <c:pt idx="8">
                  <c:v>68</c:v>
                </c:pt>
                <c:pt idx="9">
                  <c:v>64</c:v>
                </c:pt>
                <c:pt idx="10">
                  <c:v>30</c:v>
                </c:pt>
                <c:pt idx="11">
                  <c:v>17</c:v>
                </c:pt>
              </c:numCache>
            </c:numRef>
          </c:val>
          <c:extLst>
            <c:ext xmlns:c16="http://schemas.microsoft.com/office/drawing/2014/chart" uri="{C3380CC4-5D6E-409C-BE32-E72D297353CC}">
              <c16:uniqueId val="{00000000-8FA8-478F-B365-99B8A31F8D1E}"/>
            </c:ext>
          </c:extLst>
        </c:ser>
        <c:ser>
          <c:idx val="1"/>
          <c:order val="1"/>
          <c:tx>
            <c:strRef>
              <c:f>'Coping, shocks, stressors'!$C$273</c:f>
              <c:strCache>
                <c:ptCount val="1"/>
                <c:pt idx="0">
                  <c:v>Lesseyton</c:v>
                </c:pt>
              </c:strCache>
            </c:strRef>
          </c:tx>
          <c:invertIfNegative val="0"/>
          <c:dLbls>
            <c:dLbl>
              <c:idx val="10"/>
              <c:layout>
                <c:manualLayout>
                  <c:x val="-5.7236914970844668E-3"/>
                  <c:y val="7.365758370940801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C22-4E74-820A-A5E0FDE55618}"/>
                </c:ext>
              </c:extLst>
            </c:dLbl>
            <c:dLbl>
              <c:idx val="11"/>
              <c:layout>
                <c:manualLayout>
                  <c:x val="-2.8618457485423384E-3"/>
                  <c:y val="-7.551935893851829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C22-4E74-820A-A5E0FDE55618}"/>
                </c:ext>
              </c:extLst>
            </c:dLbl>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'Coping, shocks, stressors'!$A$274:$A$285</c:f>
              <c:strCache>
                <c:ptCount val="12"/>
                <c:pt idx="0">
                  <c:v>Strong winds</c:v>
                </c:pt>
                <c:pt idx="1">
                  <c:v>Drought</c:v>
                </c:pt>
                <c:pt idx="2">
                  <c:v>Water shortage</c:v>
                </c:pt>
                <c:pt idx="3">
                  <c:v>Floods</c:v>
                </c:pt>
                <c:pt idx="4">
                  <c:v>Fires</c:v>
                </c:pt>
                <c:pt idx="5">
                  <c:v>Rainfall variability</c:v>
                </c:pt>
                <c:pt idx="6">
                  <c:v>Crop failure</c:v>
                </c:pt>
                <c:pt idx="7">
                  <c:v>Livestock diseases</c:v>
                </c:pt>
                <c:pt idx="8">
                  <c:v>expensive event</c:v>
                </c:pt>
                <c:pt idx="9">
                  <c:v>Crop pests</c:v>
                </c:pt>
                <c:pt idx="10">
                  <c:v>Family illness/injury</c:v>
                </c:pt>
                <c:pt idx="11">
                  <c:v>Family death</c:v>
                </c:pt>
              </c:strCache>
            </c:strRef>
          </c:cat>
          <c:val>
            <c:numRef>
              <c:f>'Coping, shocks, stressors'!$C$274:$C$285</c:f>
              <c:numCache>
                <c:formatCode>General</c:formatCode>
                <c:ptCount val="12"/>
                <c:pt idx="0">
                  <c:v>92</c:v>
                </c:pt>
                <c:pt idx="1">
                  <c:v>88</c:v>
                </c:pt>
                <c:pt idx="2">
                  <c:v>96</c:v>
                </c:pt>
                <c:pt idx="3">
                  <c:v>72</c:v>
                </c:pt>
                <c:pt idx="4">
                  <c:v>18</c:v>
                </c:pt>
                <c:pt idx="5">
                  <c:v>80</c:v>
                </c:pt>
                <c:pt idx="6">
                  <c:v>64</c:v>
                </c:pt>
                <c:pt idx="7">
                  <c:v>66</c:v>
                </c:pt>
                <c:pt idx="8">
                  <c:v>46</c:v>
                </c:pt>
                <c:pt idx="9">
                  <c:v>64</c:v>
                </c:pt>
                <c:pt idx="10">
                  <c:v>56</c:v>
                </c:pt>
                <c:pt idx="11">
                  <c:v>50</c:v>
                </c:pt>
              </c:numCache>
            </c:numRef>
          </c:val>
          <c:extLst>
            <c:ext xmlns:c16="http://schemas.microsoft.com/office/drawing/2014/chart" uri="{C3380CC4-5D6E-409C-BE32-E72D297353CC}">
              <c16:uniqueId val="{00000001-8FA8-478F-B365-99B8A31F8D1E}"/>
            </c:ext>
          </c:extLst>
        </c:ser>
        <c:dLbls>
          <c:showLegendKey val="0"/>
          <c:showVal val="1"/>
          <c:showCatName val="0"/>
          <c:showSerName val="0"/>
          <c:showPercent val="0"/>
          <c:showBubbleSize val="0"/>
        </c:dLbls>
        <c:gapWidth val="150"/>
        <c:axId val="148220544"/>
        <c:axId val="148222336"/>
      </c:barChart>
      <c:catAx>
        <c:axId val="148220544"/>
        <c:scaling>
          <c:orientation val="minMax"/>
        </c:scaling>
        <c:delete val="0"/>
        <c:axPos val="b"/>
        <c:numFmt formatCode="General" sourceLinked="0"/>
        <c:majorTickMark val="out"/>
        <c:minorTickMark val="none"/>
        <c:tickLblPos val="nextTo"/>
        <c:crossAx val="148222336"/>
        <c:crosses val="autoZero"/>
        <c:auto val="1"/>
        <c:lblAlgn val="ctr"/>
        <c:lblOffset val="100"/>
        <c:noMultiLvlLbl val="0"/>
      </c:catAx>
      <c:valAx>
        <c:axId val="148222336"/>
        <c:scaling>
          <c:orientation val="minMax"/>
          <c:max val="100"/>
        </c:scaling>
        <c:delete val="0"/>
        <c:axPos val="l"/>
        <c:title>
          <c:tx>
            <c:rich>
              <a:bodyPr rot="-5400000" vert="horz"/>
              <a:lstStyle/>
              <a:p>
                <a:pPr>
                  <a:defRPr/>
                </a:pPr>
                <a:r>
                  <a:rPr lang="en-ZA"/>
                  <a:t>Percentage hh</a:t>
                </a:r>
              </a:p>
            </c:rich>
          </c:tx>
          <c:overlay val="0"/>
        </c:title>
        <c:numFmt formatCode="General" sourceLinked="1"/>
        <c:majorTickMark val="out"/>
        <c:minorTickMark val="none"/>
        <c:tickLblPos val="nextTo"/>
        <c:crossAx val="148220544"/>
        <c:crosses val="autoZero"/>
        <c:crossBetween val="between"/>
      </c:valAx>
    </c:plotArea>
    <c:legend>
      <c:legendPos val="r"/>
      <c:layout>
        <c:manualLayout>
          <c:xMode val="edge"/>
          <c:yMode val="edge"/>
          <c:x val="0.54728828849193512"/>
          <c:y val="4.2521158056579619E-2"/>
          <c:w val="0.18761240491754"/>
          <c:h val="0.1720086657038106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Sheet1!$D$8</c:f>
              <c:strCache>
                <c:ptCount val="1"/>
                <c:pt idx="0">
                  <c:v>Agriculture</c:v>
                </c:pt>
              </c:strCache>
            </c:strRef>
          </c:tx>
          <c:spPr>
            <a:solidFill>
              <a:schemeClr val="accent1"/>
            </a:solidFill>
            <a:ln>
              <a:noFill/>
            </a:ln>
            <a:effectLst/>
          </c:spPr>
          <c:invertIfNegative val="0"/>
          <c:cat>
            <c:numRef>
              <c:f>Sheet1!$E$7:$I$7</c:f>
              <c:numCache>
                <c:formatCode>General</c:formatCode>
                <c:ptCount val="5"/>
                <c:pt idx="0">
                  <c:v>1875</c:v>
                </c:pt>
                <c:pt idx="1">
                  <c:v>1925</c:v>
                </c:pt>
                <c:pt idx="2">
                  <c:v>1950</c:v>
                </c:pt>
                <c:pt idx="3">
                  <c:v>1990</c:v>
                </c:pt>
                <c:pt idx="4">
                  <c:v>1997</c:v>
                </c:pt>
              </c:numCache>
            </c:numRef>
          </c:cat>
          <c:val>
            <c:numRef>
              <c:f>Sheet1!$E$8:$I$8</c:f>
              <c:numCache>
                <c:formatCode>General</c:formatCode>
                <c:ptCount val="5"/>
                <c:pt idx="0">
                  <c:v>90</c:v>
                </c:pt>
                <c:pt idx="1">
                  <c:v>50</c:v>
                </c:pt>
                <c:pt idx="2">
                  <c:v>25.5</c:v>
                </c:pt>
                <c:pt idx="3">
                  <c:v>6</c:v>
                </c:pt>
                <c:pt idx="4">
                  <c:v>8.5</c:v>
                </c:pt>
              </c:numCache>
            </c:numRef>
          </c:val>
          <c:extLst>
            <c:ext xmlns:c16="http://schemas.microsoft.com/office/drawing/2014/chart" uri="{C3380CC4-5D6E-409C-BE32-E72D297353CC}">
              <c16:uniqueId val="{00000000-3F82-434D-8529-F3F0CFB696C3}"/>
            </c:ext>
          </c:extLst>
        </c:ser>
        <c:ser>
          <c:idx val="1"/>
          <c:order val="1"/>
          <c:tx>
            <c:strRef>
              <c:f>Sheet1!$D$9</c:f>
              <c:strCache>
                <c:ptCount val="1"/>
                <c:pt idx="0">
                  <c:v>Wages</c:v>
                </c:pt>
              </c:strCache>
            </c:strRef>
          </c:tx>
          <c:spPr>
            <a:solidFill>
              <a:schemeClr val="accent2"/>
            </a:solidFill>
            <a:ln>
              <a:noFill/>
            </a:ln>
            <a:effectLst/>
          </c:spPr>
          <c:invertIfNegative val="0"/>
          <c:cat>
            <c:numRef>
              <c:f>Sheet1!$E$7:$I$7</c:f>
              <c:numCache>
                <c:formatCode>General</c:formatCode>
                <c:ptCount val="5"/>
                <c:pt idx="0">
                  <c:v>1875</c:v>
                </c:pt>
                <c:pt idx="1">
                  <c:v>1925</c:v>
                </c:pt>
                <c:pt idx="2">
                  <c:v>1950</c:v>
                </c:pt>
                <c:pt idx="3">
                  <c:v>1990</c:v>
                </c:pt>
                <c:pt idx="4">
                  <c:v>1997</c:v>
                </c:pt>
              </c:numCache>
            </c:numRef>
          </c:cat>
          <c:val>
            <c:numRef>
              <c:f>Sheet1!$E$9:$I$9</c:f>
              <c:numCache>
                <c:formatCode>General</c:formatCode>
                <c:ptCount val="5"/>
                <c:pt idx="0">
                  <c:v>10</c:v>
                </c:pt>
                <c:pt idx="1">
                  <c:v>8.5</c:v>
                </c:pt>
                <c:pt idx="2">
                  <c:v>42.5</c:v>
                </c:pt>
                <c:pt idx="3">
                  <c:v>40.5</c:v>
                </c:pt>
                <c:pt idx="4">
                  <c:v>47</c:v>
                </c:pt>
              </c:numCache>
            </c:numRef>
          </c:val>
          <c:extLst>
            <c:ext xmlns:c16="http://schemas.microsoft.com/office/drawing/2014/chart" uri="{C3380CC4-5D6E-409C-BE32-E72D297353CC}">
              <c16:uniqueId val="{00000001-3F82-434D-8529-F3F0CFB696C3}"/>
            </c:ext>
          </c:extLst>
        </c:ser>
        <c:ser>
          <c:idx val="2"/>
          <c:order val="2"/>
          <c:tx>
            <c:strRef>
              <c:f>Sheet1!$D$10</c:f>
              <c:strCache>
                <c:ptCount val="1"/>
                <c:pt idx="0">
                  <c:v>Remittances</c:v>
                </c:pt>
              </c:strCache>
            </c:strRef>
          </c:tx>
          <c:spPr>
            <a:solidFill>
              <a:schemeClr val="accent3"/>
            </a:solidFill>
            <a:ln>
              <a:noFill/>
            </a:ln>
            <a:effectLst/>
          </c:spPr>
          <c:invertIfNegative val="0"/>
          <c:cat>
            <c:numRef>
              <c:f>Sheet1!$E$7:$I$7</c:f>
              <c:numCache>
                <c:formatCode>General</c:formatCode>
                <c:ptCount val="5"/>
                <c:pt idx="0">
                  <c:v>1875</c:v>
                </c:pt>
                <c:pt idx="1">
                  <c:v>1925</c:v>
                </c:pt>
                <c:pt idx="2">
                  <c:v>1950</c:v>
                </c:pt>
                <c:pt idx="3">
                  <c:v>1990</c:v>
                </c:pt>
                <c:pt idx="4">
                  <c:v>1997</c:v>
                </c:pt>
              </c:numCache>
            </c:numRef>
          </c:cat>
          <c:val>
            <c:numRef>
              <c:f>Sheet1!$E$10:$I$10</c:f>
              <c:numCache>
                <c:formatCode>General</c:formatCode>
                <c:ptCount val="5"/>
                <c:pt idx="0">
                  <c:v>0</c:v>
                </c:pt>
                <c:pt idx="1">
                  <c:v>41.5</c:v>
                </c:pt>
                <c:pt idx="2">
                  <c:v>27.5</c:v>
                </c:pt>
                <c:pt idx="3">
                  <c:v>21.5</c:v>
                </c:pt>
                <c:pt idx="4">
                  <c:v>10.5</c:v>
                </c:pt>
              </c:numCache>
            </c:numRef>
          </c:val>
          <c:extLst>
            <c:ext xmlns:c16="http://schemas.microsoft.com/office/drawing/2014/chart" uri="{C3380CC4-5D6E-409C-BE32-E72D297353CC}">
              <c16:uniqueId val="{00000002-3F82-434D-8529-F3F0CFB696C3}"/>
            </c:ext>
          </c:extLst>
        </c:ser>
        <c:ser>
          <c:idx val="3"/>
          <c:order val="3"/>
          <c:tx>
            <c:strRef>
              <c:f>Sheet1!$D$11</c:f>
              <c:strCache>
                <c:ptCount val="1"/>
                <c:pt idx="0">
                  <c:v>Social grants</c:v>
                </c:pt>
              </c:strCache>
            </c:strRef>
          </c:tx>
          <c:spPr>
            <a:solidFill>
              <a:schemeClr val="accent4"/>
            </a:solidFill>
            <a:ln>
              <a:noFill/>
            </a:ln>
            <a:effectLst/>
          </c:spPr>
          <c:invertIfNegative val="0"/>
          <c:cat>
            <c:numRef>
              <c:f>Sheet1!$E$7:$I$7</c:f>
              <c:numCache>
                <c:formatCode>General</c:formatCode>
                <c:ptCount val="5"/>
                <c:pt idx="0">
                  <c:v>1875</c:v>
                </c:pt>
                <c:pt idx="1">
                  <c:v>1925</c:v>
                </c:pt>
                <c:pt idx="2">
                  <c:v>1950</c:v>
                </c:pt>
                <c:pt idx="3">
                  <c:v>1990</c:v>
                </c:pt>
                <c:pt idx="4">
                  <c:v>1997</c:v>
                </c:pt>
              </c:numCache>
            </c:numRef>
          </c:cat>
          <c:val>
            <c:numRef>
              <c:f>Sheet1!$E$11:$I$11</c:f>
              <c:numCache>
                <c:formatCode>General</c:formatCode>
                <c:ptCount val="5"/>
                <c:pt idx="0">
                  <c:v>0</c:v>
                </c:pt>
                <c:pt idx="1">
                  <c:v>0</c:v>
                </c:pt>
                <c:pt idx="2">
                  <c:v>4.5</c:v>
                </c:pt>
                <c:pt idx="3">
                  <c:v>32</c:v>
                </c:pt>
                <c:pt idx="4">
                  <c:v>34</c:v>
                </c:pt>
              </c:numCache>
            </c:numRef>
          </c:val>
          <c:extLst>
            <c:ext xmlns:c16="http://schemas.microsoft.com/office/drawing/2014/chart" uri="{C3380CC4-5D6E-409C-BE32-E72D297353CC}">
              <c16:uniqueId val="{00000003-3F82-434D-8529-F3F0CFB696C3}"/>
            </c:ext>
          </c:extLst>
        </c:ser>
        <c:dLbls>
          <c:showLegendKey val="0"/>
          <c:showVal val="0"/>
          <c:showCatName val="0"/>
          <c:showSerName val="0"/>
          <c:showPercent val="0"/>
          <c:showBubbleSize val="0"/>
        </c:dLbls>
        <c:gapWidth val="150"/>
        <c:overlap val="100"/>
        <c:axId val="352614720"/>
        <c:axId val="352615048"/>
      </c:barChart>
      <c:catAx>
        <c:axId val="35261472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52615048"/>
        <c:crosses val="autoZero"/>
        <c:auto val="1"/>
        <c:lblAlgn val="ctr"/>
        <c:lblOffset val="100"/>
        <c:noMultiLvlLbl val="0"/>
      </c:catAx>
      <c:valAx>
        <c:axId val="35261504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solidFill>
                      <a:schemeClr val="tx1"/>
                    </a:solidFill>
                  </a:rPr>
                  <a:t>Contribution to income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52614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r>
              <a:rPr lang="en-US" sz="1200"/>
              <a:t>Female Only</a:t>
            </a:r>
          </a:p>
        </c:rich>
      </c:tx>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20588235294118E-2"/>
          <c:y val="0.23491083835108847"/>
          <c:w val="0.82107843137254899"/>
          <c:h val="0.66571753898409758"/>
        </c:manualLayout>
      </c:layout>
      <c:ofPieChart>
        <c:ofPieType val="bar"/>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407-4DD5-9553-5BAC2901399F}"/>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407-4DD5-9553-5BAC2901399F}"/>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407-4DD5-9553-5BAC2901399F}"/>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407-4DD5-9553-5BAC2901399F}"/>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0407-4DD5-9553-5BAC2901399F}"/>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0407-4DD5-9553-5BAC2901399F}"/>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0407-4DD5-9553-5BAC2901399F}"/>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0407-4DD5-9553-5BAC2901399F}"/>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0407-4DD5-9553-5BAC2901399F}"/>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0407-4DD5-9553-5BAC2901399F}"/>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0407-4DD5-9553-5BAC2901399F}"/>
              </c:ext>
            </c:extLst>
          </c:dPt>
          <c:dLbls>
            <c:dLbl>
              <c:idx val="0"/>
              <c:layout>
                <c:manualLayout>
                  <c:x val="1.6866298671997574E-2"/>
                  <c:y val="-8.5784313725490197E-2"/>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1960866572006368"/>
                      <c:h val="0.16436274509803922"/>
                    </c:manualLayout>
                  </c15:layout>
                </c:ext>
                <c:ext xmlns:c16="http://schemas.microsoft.com/office/drawing/2014/chart" uri="{C3380CC4-5D6E-409C-BE32-E72D297353CC}">
                  <c16:uniqueId val="{00000001-0407-4DD5-9553-5BAC2901399F}"/>
                </c:ext>
              </c:extLst>
            </c:dLbl>
            <c:dLbl>
              <c:idx val="1"/>
              <c:layout>
                <c:manualLayout>
                  <c:x val="4.05982905982906E-2"/>
                  <c:y val="-9.8039215686274508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407-4DD5-9553-5BAC2901399F}"/>
                </c:ext>
              </c:extLst>
            </c:dLbl>
            <c:dLbl>
              <c:idx val="2"/>
              <c:layout>
                <c:manualLayout>
                  <c:x val="7.9059829059828987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407-4DD5-9553-5BAC2901399F}"/>
                </c:ext>
              </c:extLst>
            </c:dLbl>
            <c:dLbl>
              <c:idx val="3"/>
              <c:layout>
                <c:manualLayout>
                  <c:x val="4.05982905982906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407-4DD5-9553-5BAC2901399F}"/>
                </c:ext>
              </c:extLst>
            </c:dLbl>
            <c:dLbl>
              <c:idx val="8"/>
              <c:layout>
                <c:manualLayout>
                  <c:x val="1.9230769230769232E-2"/>
                  <c:y val="-3.921568627450980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0407-4DD5-9553-5BAC2901399F}"/>
                </c:ext>
              </c:extLst>
            </c:dLbl>
            <c:dLbl>
              <c:idx val="9"/>
              <c:layout>
                <c:manualLayout>
                  <c:x val="1.4957264957264958E-2"/>
                  <c:y val="9.313725490196078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0407-4DD5-9553-5BAC2901399F}"/>
                </c:ext>
              </c:extLst>
            </c:dLbl>
            <c:dLbl>
              <c:idx val="10"/>
              <c:tx>
                <c:rich>
                  <a:bodyPr/>
                  <a:lstStyle/>
                  <a:p>
                    <a:r>
                      <a:rPr lang="en-US" dirty="0"/>
                      <a:t>In Kind</a:t>
                    </a:r>
                    <a:r>
                      <a:rPr lang="en-US" baseline="0" dirty="0"/>
                      <a:t>
20%</a:t>
                    </a:r>
                  </a:p>
                </c:rich>
              </c:tx>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0407-4DD5-9553-5BAC2901399F}"/>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prstDash val="solid"/>
                  <a:round/>
                </a:ln>
                <a:effectLst/>
              </c:spPr>
            </c:leaderLines>
            <c:extLst>
              <c:ext xmlns:c15="http://schemas.microsoft.com/office/drawing/2012/chart" uri="{CE6537A1-D6FC-4f65-9D91-7224C49458BB}"/>
            </c:extLst>
          </c:dLbls>
          <c:cat>
            <c:strRef>
              <c:f>'Lesseyton Figures'!$A$35:$A$44</c:f>
              <c:strCache>
                <c:ptCount val="10"/>
                <c:pt idx="0">
                  <c:v>Livestock (cash)</c:v>
                </c:pt>
                <c:pt idx="1">
                  <c:v>Remittances (cash)</c:v>
                </c:pt>
                <c:pt idx="2">
                  <c:v>Casual Labour</c:v>
                </c:pt>
                <c:pt idx="3">
                  <c:v>Small Business</c:v>
                </c:pt>
                <c:pt idx="4">
                  <c:v>Formal Employment</c:v>
                </c:pt>
                <c:pt idx="5">
                  <c:v>Social Grants</c:v>
                </c:pt>
                <c:pt idx="6">
                  <c:v>Crops  (in kind)</c:v>
                </c:pt>
                <c:pt idx="7">
                  <c:v>Natural Resources (in kind)</c:v>
                </c:pt>
                <c:pt idx="8">
                  <c:v>Remittances (in kind)</c:v>
                </c:pt>
                <c:pt idx="9">
                  <c:v>Livestock (in kind)</c:v>
                </c:pt>
              </c:strCache>
            </c:strRef>
          </c:cat>
          <c:val>
            <c:numRef>
              <c:f>'Lesseyton Figures'!$E$35:$E$44</c:f>
              <c:numCache>
                <c:formatCode>General</c:formatCode>
                <c:ptCount val="10"/>
                <c:pt idx="0">
                  <c:v>1</c:v>
                </c:pt>
                <c:pt idx="1">
                  <c:v>7</c:v>
                </c:pt>
                <c:pt idx="2">
                  <c:v>6</c:v>
                </c:pt>
                <c:pt idx="3">
                  <c:v>2</c:v>
                </c:pt>
                <c:pt idx="4">
                  <c:v>6</c:v>
                </c:pt>
                <c:pt idx="5">
                  <c:v>58</c:v>
                </c:pt>
                <c:pt idx="6">
                  <c:v>2</c:v>
                </c:pt>
                <c:pt idx="7">
                  <c:v>15</c:v>
                </c:pt>
                <c:pt idx="8">
                  <c:v>2</c:v>
                </c:pt>
                <c:pt idx="9">
                  <c:v>1</c:v>
                </c:pt>
              </c:numCache>
            </c:numRef>
          </c:val>
          <c:extLst>
            <c:ext xmlns:c16="http://schemas.microsoft.com/office/drawing/2014/chart" uri="{C3380CC4-5D6E-409C-BE32-E72D297353CC}">
              <c16:uniqueId val="{00000016-0407-4DD5-9553-5BAC2901399F}"/>
            </c:ext>
          </c:extLst>
        </c:ser>
        <c:dLbls>
          <c:dLblPos val="outEnd"/>
          <c:showLegendKey val="0"/>
          <c:showVal val="0"/>
          <c:showCatName val="0"/>
          <c:showSerName val="0"/>
          <c:showPercent val="1"/>
          <c:showBubbleSize val="0"/>
          <c:showLeaderLines val="1"/>
        </c:dLbls>
        <c:gapWidth val="100"/>
        <c:secondPieSize val="75"/>
        <c:serLines>
          <c:spPr>
            <a:ln w="9525" cap="flat" cmpd="sng" algn="ctr">
              <a:solidFill>
                <a:schemeClr val="tx1">
                  <a:lumMod val="35000"/>
                  <a:lumOff val="65000"/>
                </a:schemeClr>
              </a:solidFill>
              <a:prstDash val="solid"/>
              <a:round/>
            </a:ln>
            <a:effectLst/>
          </c:spPr>
        </c:serLines>
      </c:ofPie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solidFill>
                <a:latin typeface="+mn-lt"/>
                <a:ea typeface="+mn-ea"/>
                <a:cs typeface="+mn-cs"/>
              </a:defRPr>
            </a:pPr>
            <a:r>
              <a:rPr lang="en-US" sz="1200" dirty="0">
                <a:solidFill>
                  <a:schemeClr val="tx1">
                    <a:lumMod val="65000"/>
                    <a:lumOff val="35000"/>
                  </a:schemeClr>
                </a:solidFill>
              </a:rPr>
              <a:t>High Income</a:t>
            </a:r>
            <a:endParaRPr lang="en-CA" sz="1200" dirty="0">
              <a:solidFill>
                <a:schemeClr val="tx1">
                  <a:lumMod val="65000"/>
                  <a:lumOff val="35000"/>
                </a:schemeClr>
              </a:solidFill>
            </a:endParaRPr>
          </a:p>
        </c:rich>
      </c:tx>
      <c:overlay val="0"/>
      <c:spPr>
        <a:noFill/>
        <a:ln>
          <a:noFill/>
        </a:ln>
        <a:effectLst/>
      </c:spPr>
      <c:txPr>
        <a:bodyPr rot="0" spcFirstLastPara="1" vertOverflow="ellipsis" vert="horz" wrap="square" anchor="ctr" anchorCtr="1"/>
        <a:lstStyle/>
        <a:p>
          <a:pPr>
            <a:defRPr sz="1200" b="1" i="0" u="none" strike="noStrike" kern="1200" cap="all" baseline="0">
              <a:solidFill>
                <a:schemeClr val="tx1"/>
              </a:solidFill>
              <a:latin typeface="+mn-lt"/>
              <a:ea typeface="+mn-ea"/>
              <a:cs typeface="+mn-cs"/>
            </a:defRPr>
          </a:pPr>
          <a:endParaRPr lang="en-US"/>
        </a:p>
      </c:txPr>
    </c:title>
    <c:autoTitleDeleted val="0"/>
    <c:plotArea>
      <c:layout>
        <c:manualLayout>
          <c:layoutTarget val="inner"/>
          <c:xMode val="edge"/>
          <c:yMode val="edge"/>
          <c:x val="7.8191847112860896E-2"/>
          <c:y val="0.1760755905511811"/>
          <c:w val="0.82799145299145294"/>
          <c:h val="0.68043063707945595"/>
        </c:manualLayout>
      </c:layout>
      <c:ofPieChart>
        <c:ofPieType val="bar"/>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F50-453B-B00D-744510746742}"/>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F50-453B-B00D-744510746742}"/>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F50-453B-B00D-744510746742}"/>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F50-453B-B00D-744510746742}"/>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2F50-453B-B00D-744510746742}"/>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2F50-453B-B00D-744510746742}"/>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2F50-453B-B00D-744510746742}"/>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2F50-453B-B00D-744510746742}"/>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2F50-453B-B00D-744510746742}"/>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2F50-453B-B00D-744510746742}"/>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2F50-453B-B00D-744510746742}"/>
              </c:ext>
            </c:extLst>
          </c:dPt>
          <c:dLbls>
            <c:dLbl>
              <c:idx val="0"/>
              <c:layout>
                <c:manualLayout>
                  <c:x val="-5.5555555555556572E-3"/>
                  <c:y val="-1.9393939393939484E-2"/>
                </c:manualLayout>
              </c:layout>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3553412073490814"/>
                      <c:h val="0.21532121212121211"/>
                    </c:manualLayout>
                  </c15:layout>
                </c:ext>
                <c:ext xmlns:c16="http://schemas.microsoft.com/office/drawing/2014/chart" uri="{C3380CC4-5D6E-409C-BE32-E72D297353CC}">
                  <c16:uniqueId val="{00000001-2F50-453B-B00D-744510746742}"/>
                </c:ext>
              </c:extLst>
            </c:dLbl>
            <c:dLbl>
              <c:idx val="1"/>
              <c:layout>
                <c:manualLayout>
                  <c:x val="4.3910323709536306E-2"/>
                  <c:y val="9.697160582199953E-3"/>
                </c:manualLayout>
              </c:layout>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8623928258967629"/>
                      <c:h val="0.19107878787878785"/>
                    </c:manualLayout>
                  </c15:layout>
                </c:ext>
                <c:ext xmlns:c16="http://schemas.microsoft.com/office/drawing/2014/chart" uri="{C3380CC4-5D6E-409C-BE32-E72D297353CC}">
                  <c16:uniqueId val="{00000003-2F50-453B-B00D-744510746742}"/>
                </c:ext>
              </c:extLst>
            </c:dLbl>
            <c:dLbl>
              <c:idx val="2"/>
              <c:layout>
                <c:manualLayout>
                  <c:x val="-2.350418938017363E-2"/>
                  <c:y val="6.3030493915533115E-2"/>
                </c:manualLayout>
              </c:layout>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155128205128205"/>
                      <c:h val="0.13625540443808157"/>
                    </c:manualLayout>
                  </c15:layout>
                </c:ext>
                <c:ext xmlns:c16="http://schemas.microsoft.com/office/drawing/2014/chart" uri="{C3380CC4-5D6E-409C-BE32-E72D297353CC}">
                  <c16:uniqueId val="{00000005-2F50-453B-B00D-744510746742}"/>
                </c:ext>
              </c:extLst>
            </c:dLbl>
            <c:dLbl>
              <c:idx val="3"/>
              <c:layout>
                <c:manualLayout>
                  <c:x val="-0.1335470085470086"/>
                  <c:y val="2.9090909090909091E-2"/>
                </c:manualLayout>
              </c:layout>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3196581196581197"/>
                      <c:h val="0.13289696969696971"/>
                    </c:manualLayout>
                  </c15:layout>
                </c:ext>
                <c:ext xmlns:c16="http://schemas.microsoft.com/office/drawing/2014/chart" uri="{C3380CC4-5D6E-409C-BE32-E72D297353CC}">
                  <c16:uniqueId val="{00000007-2F50-453B-B00D-744510746742}"/>
                </c:ext>
              </c:extLst>
            </c:dLbl>
            <c:dLbl>
              <c:idx val="4"/>
              <c:layout>
                <c:manualLayout>
                  <c:x val="-5.3418803418803416E-2"/>
                  <c:y val="-9.2121212121212215E-2"/>
                </c:manualLayout>
              </c:layout>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F50-453B-B00D-744510746742}"/>
                </c:ext>
              </c:extLst>
            </c:dLbl>
            <c:dLbl>
              <c:idx val="5"/>
              <c:layout>
                <c:manualLayout>
                  <c:x val="-0.11752136752136753"/>
                  <c:y val="0.10181818181818182"/>
                </c:manualLayout>
              </c:layout>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F50-453B-B00D-744510746742}"/>
                </c:ext>
              </c:extLst>
            </c:dLbl>
            <c:dLbl>
              <c:idx val="6"/>
              <c:layout>
                <c:manualLayout>
                  <c:x val="-1.9230752405949257E-2"/>
                  <c:y val="-2.9090909090909091E-2"/>
                </c:manualLayout>
              </c:layout>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65705969446127"/>
                      <c:h val="0.13289696969696971"/>
                    </c:manualLayout>
                  </c15:layout>
                </c:ext>
                <c:ext xmlns:c16="http://schemas.microsoft.com/office/drawing/2014/chart" uri="{C3380CC4-5D6E-409C-BE32-E72D297353CC}">
                  <c16:uniqueId val="{0000000D-2F50-453B-B00D-744510746742}"/>
                </c:ext>
              </c:extLst>
            </c:dLbl>
            <c:dLbl>
              <c:idx val="7"/>
              <c:layout>
                <c:manualLayout>
                  <c:x val="-2.1872265966754156E-7"/>
                  <c:y val="-1.9393939393939394E-2"/>
                </c:manualLayout>
              </c:layout>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2F50-453B-B00D-744510746742}"/>
                </c:ext>
              </c:extLst>
            </c:dLbl>
            <c:dLbl>
              <c:idx val="8"/>
              <c:layout>
                <c:manualLayout>
                  <c:x val="2.3504273504273504E-2"/>
                  <c:y val="-2.4242424242424242E-2"/>
                </c:manualLayout>
              </c:layout>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411804293694058"/>
                      <c:h val="0.19207291815795752"/>
                    </c:manualLayout>
                  </c15:layout>
                </c:ext>
                <c:ext xmlns:c16="http://schemas.microsoft.com/office/drawing/2014/chart" uri="{C3380CC4-5D6E-409C-BE32-E72D297353CC}">
                  <c16:uniqueId val="{00000011-2F50-453B-B00D-744510746742}"/>
                </c:ext>
              </c:extLst>
            </c:dLbl>
            <c:dLbl>
              <c:idx val="9"/>
              <c:layout>
                <c:manualLayout>
                  <c:x val="2.3504273504273504E-2"/>
                  <c:y val="7.272727272727264E-2"/>
                </c:manualLayout>
              </c:layout>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2F50-453B-B00D-744510746742}"/>
                </c:ext>
              </c:extLst>
            </c:dLbl>
            <c:dLbl>
              <c:idx val="10"/>
              <c:layout>
                <c:manualLayout>
                  <c:x val="-1.0683676559660812E-2"/>
                  <c:y val="0"/>
                </c:manualLayout>
              </c:layout>
              <c:tx>
                <c:rich>
                  <a:bodyPr rot="0" spcFirstLastPara="1" vertOverflow="ellipsis" vert="horz" wrap="square" anchor="ctr" anchorCtr="1"/>
                  <a:lstStyle/>
                  <a:p>
                    <a:pPr>
                      <a:defRPr sz="800" b="1" i="0" u="none" strike="noStrike" kern="1200" spc="0" baseline="0">
                        <a:solidFill>
                          <a:schemeClr val="tx1"/>
                        </a:solidFill>
                        <a:latin typeface="+mn-lt"/>
                        <a:ea typeface="+mn-ea"/>
                        <a:cs typeface="+mn-cs"/>
                      </a:defRPr>
                    </a:pPr>
                    <a:r>
                      <a:rPr lang="en-US" dirty="0"/>
                      <a:t>In Kind</a:t>
                    </a:r>
                    <a:r>
                      <a:rPr lang="en-US" baseline="0" dirty="0"/>
                      <a:t> </a:t>
                    </a:r>
                  </a:p>
                  <a:p>
                    <a:pPr>
                      <a:defRPr b="1" spc="0"/>
                    </a:pPr>
                    <a:r>
                      <a:rPr lang="en-US" baseline="0" dirty="0"/>
                      <a:t>10% </a:t>
                    </a:r>
                  </a:p>
                </c:rich>
              </c:tx>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8.4625984251968489E-2"/>
                      <c:h val="0.21105454545454547"/>
                    </c:manualLayout>
                  </c15:layout>
                </c:ext>
                <c:ext xmlns:c16="http://schemas.microsoft.com/office/drawing/2014/chart" uri="{C3380CC4-5D6E-409C-BE32-E72D297353CC}">
                  <c16:uniqueId val="{00000015-2F50-453B-B00D-74451074674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prstDash val="solid"/>
                  <a:round/>
                </a:ln>
                <a:effectLst/>
              </c:spPr>
            </c:leaderLines>
            <c:extLst>
              <c:ext xmlns:c15="http://schemas.microsoft.com/office/drawing/2012/chart" uri="{CE6537A1-D6FC-4f65-9D91-7224C49458BB}"/>
            </c:extLst>
          </c:dLbls>
          <c:cat>
            <c:strRef>
              <c:f>'Lesseyton Figures'!$A$35:$A$44</c:f>
              <c:strCache>
                <c:ptCount val="10"/>
                <c:pt idx="0">
                  <c:v>Livestock (cash)</c:v>
                </c:pt>
                <c:pt idx="1">
                  <c:v>Remittances (cash)</c:v>
                </c:pt>
                <c:pt idx="2">
                  <c:v>Casual Labour</c:v>
                </c:pt>
                <c:pt idx="3">
                  <c:v>Small Business</c:v>
                </c:pt>
                <c:pt idx="4">
                  <c:v>Formal Employment</c:v>
                </c:pt>
                <c:pt idx="5">
                  <c:v>Social Grants</c:v>
                </c:pt>
                <c:pt idx="6">
                  <c:v>Crops  (in kind)</c:v>
                </c:pt>
                <c:pt idx="7">
                  <c:v>Natural Resources (in kind)</c:v>
                </c:pt>
                <c:pt idx="8">
                  <c:v>Remittances (in kind)</c:v>
                </c:pt>
                <c:pt idx="9">
                  <c:v>Livestock (in kind)</c:v>
                </c:pt>
              </c:strCache>
            </c:strRef>
          </c:cat>
          <c:val>
            <c:numRef>
              <c:f>'Lesseyton Figures'!$H$35:$H$44</c:f>
              <c:numCache>
                <c:formatCode>General</c:formatCode>
                <c:ptCount val="10"/>
                <c:pt idx="0">
                  <c:v>5</c:v>
                </c:pt>
                <c:pt idx="1">
                  <c:v>3</c:v>
                </c:pt>
                <c:pt idx="2">
                  <c:v>3</c:v>
                </c:pt>
                <c:pt idx="3">
                  <c:v>3</c:v>
                </c:pt>
                <c:pt idx="4">
                  <c:v>30</c:v>
                </c:pt>
                <c:pt idx="5">
                  <c:v>46</c:v>
                </c:pt>
                <c:pt idx="6">
                  <c:v>1</c:v>
                </c:pt>
                <c:pt idx="7">
                  <c:v>4</c:v>
                </c:pt>
                <c:pt idx="8">
                  <c:v>1</c:v>
                </c:pt>
                <c:pt idx="9">
                  <c:v>4</c:v>
                </c:pt>
              </c:numCache>
            </c:numRef>
          </c:val>
          <c:extLst>
            <c:ext xmlns:c16="http://schemas.microsoft.com/office/drawing/2014/chart" uri="{C3380CC4-5D6E-409C-BE32-E72D297353CC}">
              <c16:uniqueId val="{00000016-2F50-453B-B00D-744510746742}"/>
            </c:ext>
          </c:extLst>
        </c:ser>
        <c:dLbls>
          <c:dLblPos val="outEnd"/>
          <c:showLegendKey val="0"/>
          <c:showVal val="0"/>
          <c:showCatName val="1"/>
          <c:showSerName val="0"/>
          <c:showPercent val="0"/>
          <c:showBubbleSize val="0"/>
          <c:showLeaderLines val="1"/>
        </c:dLbls>
        <c:gapWidth val="100"/>
        <c:secondPieSize val="75"/>
        <c:serLines>
          <c:spPr>
            <a:ln w="9525" cap="flat" cmpd="sng" algn="ctr">
              <a:solidFill>
                <a:schemeClr val="tx1">
                  <a:lumMod val="35000"/>
                  <a:lumOff val="65000"/>
                </a:schemeClr>
              </a:solidFill>
              <a:prstDash val="solid"/>
              <a:round/>
            </a:ln>
            <a:effectLst/>
          </c:spPr>
        </c:serLines>
      </c:ofPie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sz="800">
          <a:solidFill>
            <a:schemeClr val="tx1"/>
          </a:solidFill>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r>
              <a:rPr lang="en-CA" sz="1200" dirty="0"/>
              <a:t>Female </a:t>
            </a:r>
            <a:r>
              <a:rPr lang="en-CA" sz="1200" dirty="0" err="1"/>
              <a:t>OnlY</a:t>
            </a:r>
            <a:endParaRPr lang="en-CA" sz="1200" dirty="0"/>
          </a:p>
          <a:p>
            <a:pPr>
              <a:defRPr sz="1200" cap="all">
                <a:solidFill>
                  <a:schemeClr val="tx1">
                    <a:lumMod val="65000"/>
                    <a:lumOff val="35000"/>
                  </a:schemeClr>
                </a:solidFill>
              </a:defRPr>
            </a:pPr>
            <a:r>
              <a:rPr lang="en-CA" sz="1200" b="0" cap="none" dirty="0">
                <a:solidFill>
                  <a:schemeClr val="tx1"/>
                </a:solidFill>
              </a:rPr>
              <a:t>Total Average Income is  1759 (ZAR</a:t>
            </a:r>
            <a:r>
              <a:rPr lang="en-CA" sz="1200" cap="none" dirty="0"/>
              <a:t>)</a:t>
            </a:r>
          </a:p>
        </c:rich>
      </c:tx>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7587604181056317E-2"/>
          <c:y val="0.29243245329627909"/>
          <c:w val="0.81067274485426166"/>
          <c:h val="0.60288019144665739"/>
        </c:manualLayout>
      </c:layout>
      <c:ofPieChart>
        <c:ofPieType val="bar"/>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1F5-4D4D-AF96-304ADB940484}"/>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1F5-4D4D-AF96-304ADB940484}"/>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91F5-4D4D-AF96-304ADB940484}"/>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91F5-4D4D-AF96-304ADB940484}"/>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91F5-4D4D-AF96-304ADB940484}"/>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91F5-4D4D-AF96-304ADB940484}"/>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91F5-4D4D-AF96-304ADB940484}"/>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91F5-4D4D-AF96-304ADB940484}"/>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91F5-4D4D-AF96-304ADB940484}"/>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91F5-4D4D-AF96-304ADB940484}"/>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91F5-4D4D-AF96-304ADB940484}"/>
              </c:ext>
            </c:extLst>
          </c:dPt>
          <c:dLbls>
            <c:dLbl>
              <c:idx val="0"/>
              <c:layout>
                <c:manualLayout>
                  <c:x val="3.205128205128205E-3"/>
                  <c:y val="-0.1366327468927174"/>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0083333333333333"/>
                      <c:h val="0.18319154421242589"/>
                    </c:manualLayout>
                  </c15:layout>
                </c:ext>
                <c:ext xmlns:c16="http://schemas.microsoft.com/office/drawing/2014/chart" uri="{C3380CC4-5D6E-409C-BE32-E72D297353CC}">
                  <c16:uniqueId val="{00000001-91F5-4D4D-AF96-304ADB940484}"/>
                </c:ext>
              </c:extLst>
            </c:dLbl>
            <c:dLbl>
              <c:idx val="1"/>
              <c:layout>
                <c:manualLayout>
                  <c:x val="0.1111111111111111"/>
                  <c:y val="1.031193606599639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1F5-4D4D-AF96-304ADB940484}"/>
                </c:ext>
              </c:extLst>
            </c:dLbl>
            <c:dLbl>
              <c:idx val="2"/>
              <c:layout>
                <c:manualLayout>
                  <c:x val="3.9023806234746973E-2"/>
                  <c:y val="-3.431372549019608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1F5-4D4D-AF96-304ADB940484}"/>
                </c:ext>
              </c:extLst>
            </c:dLbl>
            <c:dLbl>
              <c:idx val="3"/>
              <c:layout>
                <c:manualLayout>
                  <c:x val="-1.282051282051282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1F5-4D4D-AF96-304ADB940484}"/>
                </c:ext>
              </c:extLst>
            </c:dLbl>
            <c:dLbl>
              <c:idx val="4"/>
              <c:layout>
                <c:manualLayout>
                  <c:x val="-0.1047008547008547"/>
                  <c:y val="-5.1559680329983848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1F5-4D4D-AF96-304ADB940484}"/>
                </c:ext>
              </c:extLst>
            </c:dLbl>
            <c:dLbl>
              <c:idx val="8"/>
              <c:layout>
                <c:manualLayout>
                  <c:x val="1.7094017094017096E-2"/>
                  <c:y val="-5.155968032998195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91F5-4D4D-AF96-304ADB940484}"/>
                </c:ext>
              </c:extLst>
            </c:dLbl>
            <c:dLbl>
              <c:idx val="9"/>
              <c:layout>
                <c:manualLayout>
                  <c:x val="1.282051282051282E-2"/>
                  <c:y val="7.733952049497293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91F5-4D4D-AF96-304ADB940484}"/>
                </c:ext>
              </c:extLst>
            </c:dLbl>
            <c:dLbl>
              <c:idx val="10"/>
              <c:layout>
                <c:manualLayout>
                  <c:x val="-1.2820428696412948E-2"/>
                  <c:y val="-1.0311936065996391E-2"/>
                </c:manualLayout>
              </c:layout>
              <c:tx>
                <c:rich>
                  <a:bodyPr rot="0" spcFirstLastPara="1" vertOverflow="ellipsis" vert="horz" wrap="square" lIns="38100" tIns="19050" rIns="38100" bIns="19050" anchor="ctr" anchorCtr="1">
                    <a:noAutofit/>
                  </a:bodyPr>
                  <a:lstStyle/>
                  <a:p>
                    <a:pPr>
                      <a:defRPr sz="800" b="1" i="0" u="none" strike="noStrike" kern="1200" spc="0" baseline="0">
                        <a:solidFill>
                          <a:schemeClr val="tx1"/>
                        </a:solidFill>
                        <a:latin typeface="+mn-lt"/>
                        <a:ea typeface="+mn-ea"/>
                        <a:cs typeface="+mn-cs"/>
                      </a:defRPr>
                    </a:pPr>
                    <a:r>
                      <a:rPr lang="en-US" sz="800" dirty="0">
                        <a:solidFill>
                          <a:schemeClr val="tx1"/>
                        </a:solidFill>
                      </a:rPr>
                      <a:t>In Kind </a:t>
                    </a:r>
                    <a:endParaRPr lang="en-US" sz="800" baseline="0" dirty="0">
                      <a:solidFill>
                        <a:schemeClr val="tx1"/>
                      </a:solidFill>
                    </a:endParaRPr>
                  </a:p>
                  <a:p>
                    <a:pPr>
                      <a:defRPr sz="800" b="1" spc="0"/>
                    </a:pPr>
                    <a:r>
                      <a:rPr lang="en-US" sz="800" baseline="0" dirty="0">
                        <a:solidFill>
                          <a:schemeClr val="tx1"/>
                        </a:solidFill>
                      </a:rPr>
                      <a:t>24%</a:t>
                    </a:r>
                    <a:endParaRPr lang="en-US" sz="80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7.2478632478632468E-2"/>
                      <c:h val="0.20502727182304067"/>
                    </c:manualLayout>
                  </c15:layout>
                </c:ext>
                <c:ext xmlns:c16="http://schemas.microsoft.com/office/drawing/2014/chart" uri="{C3380CC4-5D6E-409C-BE32-E72D297353CC}">
                  <c16:uniqueId val="{00000015-91F5-4D4D-AF96-304ADB940484}"/>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prstDash val="solid"/>
                  <a:round/>
                </a:ln>
                <a:effectLst/>
              </c:spPr>
            </c:leaderLines>
            <c:extLst>
              <c:ext xmlns:c15="http://schemas.microsoft.com/office/drawing/2012/chart" uri="{CE6537A1-D6FC-4f65-9D91-7224C49458BB}"/>
            </c:extLst>
          </c:dLbls>
          <c:cat>
            <c:strRef>
              <c:f>'Gatyana Figures'!$A$7:$A$16</c:f>
              <c:strCache>
                <c:ptCount val="10"/>
                <c:pt idx="0">
                  <c:v>Livestock (cash)</c:v>
                </c:pt>
                <c:pt idx="1">
                  <c:v>Remittances (cash)</c:v>
                </c:pt>
                <c:pt idx="2">
                  <c:v>Casual Labour</c:v>
                </c:pt>
                <c:pt idx="3">
                  <c:v>Small Business</c:v>
                </c:pt>
                <c:pt idx="4">
                  <c:v>Formal Employment</c:v>
                </c:pt>
                <c:pt idx="5">
                  <c:v>Social Grants</c:v>
                </c:pt>
                <c:pt idx="6">
                  <c:v>Crops  (in kind)</c:v>
                </c:pt>
                <c:pt idx="7">
                  <c:v>Natural Resources (in kind)</c:v>
                </c:pt>
                <c:pt idx="8">
                  <c:v>Remittances (in kind)</c:v>
                </c:pt>
                <c:pt idx="9">
                  <c:v>Livestock (in kind)</c:v>
                </c:pt>
              </c:strCache>
            </c:strRef>
          </c:cat>
          <c:val>
            <c:numRef>
              <c:f>'Gatyana Figures'!$N$7:$N$16</c:f>
              <c:numCache>
                <c:formatCode>General</c:formatCode>
                <c:ptCount val="10"/>
                <c:pt idx="0">
                  <c:v>1</c:v>
                </c:pt>
                <c:pt idx="1">
                  <c:v>6</c:v>
                </c:pt>
                <c:pt idx="2">
                  <c:v>4</c:v>
                </c:pt>
                <c:pt idx="3">
                  <c:v>1</c:v>
                </c:pt>
                <c:pt idx="4">
                  <c:v>5</c:v>
                </c:pt>
                <c:pt idx="5">
                  <c:v>60</c:v>
                </c:pt>
                <c:pt idx="6">
                  <c:v>2</c:v>
                </c:pt>
                <c:pt idx="7">
                  <c:v>18</c:v>
                </c:pt>
                <c:pt idx="8">
                  <c:v>1</c:v>
                </c:pt>
                <c:pt idx="9">
                  <c:v>3</c:v>
                </c:pt>
              </c:numCache>
            </c:numRef>
          </c:val>
          <c:extLst>
            <c:ext xmlns:c16="http://schemas.microsoft.com/office/drawing/2014/chart" uri="{C3380CC4-5D6E-409C-BE32-E72D297353CC}">
              <c16:uniqueId val="{00000016-91F5-4D4D-AF96-304ADB940484}"/>
            </c:ext>
          </c:extLst>
        </c:ser>
        <c:dLbls>
          <c:dLblPos val="outEnd"/>
          <c:showLegendKey val="0"/>
          <c:showVal val="0"/>
          <c:showCatName val="1"/>
          <c:showSerName val="0"/>
          <c:showPercent val="0"/>
          <c:showBubbleSize val="0"/>
          <c:showLeaderLines val="1"/>
        </c:dLbls>
        <c:gapWidth val="100"/>
        <c:secondPieSize val="75"/>
        <c:serLines>
          <c:spPr>
            <a:ln w="9525" cap="flat" cmpd="sng" algn="ctr">
              <a:solidFill>
                <a:schemeClr val="tx1">
                  <a:lumMod val="35000"/>
                  <a:lumOff val="65000"/>
                </a:schemeClr>
              </a:solidFill>
              <a:prstDash val="solid"/>
              <a:round/>
            </a:ln>
            <a:effectLst/>
          </c:spPr>
        </c:serLines>
      </c:ofPie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r>
              <a:rPr lang="en-US" sz="1200" dirty="0"/>
              <a:t>High income</a:t>
            </a:r>
          </a:p>
          <a:p>
            <a:pPr>
              <a:defRPr sz="1200" cap="all">
                <a:solidFill>
                  <a:schemeClr val="tx1">
                    <a:lumMod val="65000"/>
                    <a:lumOff val="35000"/>
                  </a:schemeClr>
                </a:solidFill>
              </a:defRPr>
            </a:pPr>
            <a:r>
              <a:rPr lang="en-US" sz="1200" b="0" cap="none" dirty="0">
                <a:solidFill>
                  <a:schemeClr val="tx1"/>
                </a:solidFill>
              </a:rPr>
              <a:t>Total Average Income is 5023 (ZAR) </a:t>
            </a:r>
          </a:p>
        </c:rich>
      </c:tx>
      <c:layout>
        <c:manualLayout>
          <c:xMode val="edge"/>
          <c:yMode val="edge"/>
          <c:x val="0.2619619470676014"/>
          <c:y val="9.9009900990099011E-3"/>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ofPieChart>
        <c:ofPieType val="bar"/>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7F4-40CC-8D34-66266102B62C}"/>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7F4-40CC-8D34-66266102B62C}"/>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7F4-40CC-8D34-66266102B62C}"/>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77F4-40CC-8D34-66266102B62C}"/>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77F4-40CC-8D34-66266102B62C}"/>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77F4-40CC-8D34-66266102B62C}"/>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77F4-40CC-8D34-66266102B62C}"/>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77F4-40CC-8D34-66266102B62C}"/>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77F4-40CC-8D34-66266102B62C}"/>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77F4-40CC-8D34-66266102B62C}"/>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77F4-40CC-8D34-66266102B62C}"/>
              </c:ext>
            </c:extLst>
          </c:dPt>
          <c:dLbls>
            <c:dLbl>
              <c:idx val="0"/>
              <c:layout>
                <c:manualLayout>
                  <c:x val="0.1207614753636127"/>
                  <c:y val="-6.9306930693069313E-2"/>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2244600305153618"/>
                      <c:h val="0.2398343338270835"/>
                    </c:manualLayout>
                  </c15:layout>
                </c:ext>
                <c:ext xmlns:c16="http://schemas.microsoft.com/office/drawing/2014/chart" uri="{C3380CC4-5D6E-409C-BE32-E72D297353CC}">
                  <c16:uniqueId val="{00000001-77F4-40CC-8D34-66266102B62C}"/>
                </c:ext>
              </c:extLst>
            </c:dLbl>
            <c:dLbl>
              <c:idx val="1"/>
              <c:layout>
                <c:manualLayout>
                  <c:x val="0.17652527550226124"/>
                  <c:y val="2.970297029702970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7F4-40CC-8D34-66266102B62C}"/>
                </c:ext>
              </c:extLst>
            </c:dLbl>
            <c:dLbl>
              <c:idx val="2"/>
              <c:layout>
                <c:manualLayout>
                  <c:x val="4.2898384117155075E-2"/>
                  <c:y val="2.83137132610898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7F4-40CC-8D34-66266102B62C}"/>
                </c:ext>
              </c:extLst>
            </c:dLbl>
            <c:dLbl>
              <c:idx val="3"/>
              <c:layout>
                <c:manualLayout>
                  <c:x val="-9.7138454451508177E-2"/>
                  <c:y val="2.6420831059483902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7F4-40CC-8D34-66266102B62C}"/>
                </c:ext>
              </c:extLst>
            </c:dLbl>
            <c:dLbl>
              <c:idx val="6"/>
              <c:layout>
                <c:manualLayout>
                  <c:x val="-1.4381219169553563E-2"/>
                  <c:y val="-7.920792079207920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77F4-40CC-8D34-66266102B62C}"/>
                </c:ext>
              </c:extLst>
            </c:dLbl>
            <c:dLbl>
              <c:idx val="7"/>
              <c:layout>
                <c:manualLayout>
                  <c:x val="-1.0682867846106764E-3"/>
                  <c:y val="-5.9405940594059403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2680547143145569"/>
                      <c:h val="0.15987643252514228"/>
                    </c:manualLayout>
                  </c15:layout>
                </c:ext>
                <c:ext xmlns:c16="http://schemas.microsoft.com/office/drawing/2014/chart" uri="{C3380CC4-5D6E-409C-BE32-E72D297353CC}">
                  <c16:uniqueId val="{0000000F-77F4-40CC-8D34-66266102B62C}"/>
                </c:ext>
              </c:extLst>
            </c:dLbl>
            <c:dLbl>
              <c:idx val="8"/>
              <c:layout>
                <c:manualLayout>
                  <c:x val="2.1367521367521368E-2"/>
                  <c:y val="-9.0758027463112819E-1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77F4-40CC-8D34-66266102B62C}"/>
                </c:ext>
              </c:extLst>
            </c:dLbl>
            <c:dLbl>
              <c:idx val="9"/>
              <c:layout>
                <c:manualLayout>
                  <c:x val="2.3504273504273504E-2"/>
                  <c:y val="3.960396039603960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77F4-40CC-8D34-66266102B62C}"/>
                </c:ext>
              </c:extLst>
            </c:dLbl>
            <c:dLbl>
              <c:idx val="10"/>
              <c:layout>
                <c:manualLayout>
                  <c:x val="-1.8613827123251124E-2"/>
                  <c:y val="-7.4255476728775239E-3"/>
                </c:manualLayout>
              </c:layout>
              <c:tx>
                <c:rich>
                  <a:bodyPr rot="0" spcFirstLastPara="1" vertOverflow="ellipsis" vert="horz" wrap="square" lIns="38100" tIns="19050" rIns="38100" bIns="19050" anchor="ctr" anchorCtr="1">
                    <a:noAutofit/>
                  </a:bodyPr>
                  <a:lstStyle/>
                  <a:p>
                    <a:pPr>
                      <a:defRPr sz="800" b="1" i="0" u="none" strike="noStrike" kern="1200" spc="0" baseline="0">
                        <a:solidFill>
                          <a:schemeClr val="tx1"/>
                        </a:solidFill>
                        <a:latin typeface="+mn-lt"/>
                        <a:ea typeface="+mn-ea"/>
                        <a:cs typeface="+mn-cs"/>
                      </a:defRPr>
                    </a:pPr>
                    <a:r>
                      <a:rPr lang="en-US" sz="800" dirty="0">
                        <a:solidFill>
                          <a:schemeClr val="tx1"/>
                        </a:solidFill>
                      </a:rPr>
                      <a:t>In Kind</a:t>
                    </a:r>
                  </a:p>
                  <a:p>
                    <a:pPr>
                      <a:defRPr sz="800" b="1" spc="0"/>
                    </a:pPr>
                    <a:r>
                      <a:rPr lang="en-US" sz="800" dirty="0">
                        <a:solidFill>
                          <a:schemeClr val="tx1"/>
                        </a:solidFill>
                      </a:rPr>
                      <a:t>20%</a:t>
                    </a:r>
                  </a:p>
                </c:rich>
              </c:tx>
              <c:spPr>
                <a:noFill/>
                <a:ln>
                  <a:noFill/>
                </a:ln>
                <a:effectLst/>
              </c:spPr>
              <c:txPr>
                <a:bodyPr rot="0" spcFirstLastPara="1" vertOverflow="ellipsis" vert="horz" wrap="square" lIns="38100" tIns="19050" rIns="38100" bIns="19050" anchor="ctr" anchorCtr="1">
                  <a:noAutofit/>
                </a:bodyPr>
                <a:lstStyle/>
                <a:p>
                  <a:pPr>
                    <a:defRPr sz="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0986979674468082"/>
                      <c:h val="0.14735168004989474"/>
                    </c:manualLayout>
                  </c15:layout>
                </c:ext>
                <c:ext xmlns:c16="http://schemas.microsoft.com/office/drawing/2014/chart" uri="{C3380CC4-5D6E-409C-BE32-E72D297353CC}">
                  <c16:uniqueId val="{00000015-77F4-40CC-8D34-66266102B62C}"/>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prstDash val="solid"/>
                  <a:round/>
                </a:ln>
                <a:effectLst/>
              </c:spPr>
            </c:leaderLines>
            <c:extLst>
              <c:ext xmlns:c15="http://schemas.microsoft.com/office/drawing/2012/chart" uri="{CE6537A1-D6FC-4f65-9D91-7224C49458BB}"/>
            </c:extLst>
          </c:dLbls>
          <c:cat>
            <c:strRef>
              <c:f>'Gatyana Figures'!$A$7:$A$16</c:f>
              <c:strCache>
                <c:ptCount val="10"/>
                <c:pt idx="0">
                  <c:v>Livestock (cash)</c:v>
                </c:pt>
                <c:pt idx="1">
                  <c:v>Remittances (cash)</c:v>
                </c:pt>
                <c:pt idx="2">
                  <c:v>Casual Labour</c:v>
                </c:pt>
                <c:pt idx="3">
                  <c:v>Small Business</c:v>
                </c:pt>
                <c:pt idx="4">
                  <c:v>Formal Employment</c:v>
                </c:pt>
                <c:pt idx="5">
                  <c:v>Social Grants</c:v>
                </c:pt>
                <c:pt idx="6">
                  <c:v>Crops  (in kind)</c:v>
                </c:pt>
                <c:pt idx="7">
                  <c:v>Natural Resources (in kind)</c:v>
                </c:pt>
                <c:pt idx="8">
                  <c:v>Remittances (in kind)</c:v>
                </c:pt>
                <c:pt idx="9">
                  <c:v>Livestock (in kind)</c:v>
                </c:pt>
              </c:strCache>
            </c:strRef>
          </c:cat>
          <c:val>
            <c:numRef>
              <c:f>'Gatyana Figures'!$Q$7:$Q$16</c:f>
              <c:numCache>
                <c:formatCode>General</c:formatCode>
                <c:ptCount val="10"/>
                <c:pt idx="0">
                  <c:v>3</c:v>
                </c:pt>
                <c:pt idx="1">
                  <c:v>2</c:v>
                </c:pt>
                <c:pt idx="2">
                  <c:v>3</c:v>
                </c:pt>
                <c:pt idx="3">
                  <c:v>3</c:v>
                </c:pt>
                <c:pt idx="4">
                  <c:v>17</c:v>
                </c:pt>
                <c:pt idx="5">
                  <c:v>54</c:v>
                </c:pt>
                <c:pt idx="6">
                  <c:v>3</c:v>
                </c:pt>
                <c:pt idx="7">
                  <c:v>8</c:v>
                </c:pt>
                <c:pt idx="8">
                  <c:v>1</c:v>
                </c:pt>
                <c:pt idx="9">
                  <c:v>8</c:v>
                </c:pt>
              </c:numCache>
            </c:numRef>
          </c:val>
          <c:extLst>
            <c:ext xmlns:c16="http://schemas.microsoft.com/office/drawing/2014/chart" uri="{C3380CC4-5D6E-409C-BE32-E72D297353CC}">
              <c16:uniqueId val="{00000016-77F4-40CC-8D34-66266102B62C}"/>
            </c:ext>
          </c:extLst>
        </c:ser>
        <c:dLbls>
          <c:dLblPos val="outEnd"/>
          <c:showLegendKey val="0"/>
          <c:showVal val="0"/>
          <c:showCatName val="0"/>
          <c:showSerName val="0"/>
          <c:showPercent val="1"/>
          <c:showBubbleSize val="0"/>
          <c:showLeaderLines val="1"/>
        </c:dLbls>
        <c:gapWidth val="100"/>
        <c:secondPieSize val="75"/>
        <c:serLines>
          <c:spPr>
            <a:ln w="9525" cap="flat" cmpd="sng" algn="ctr">
              <a:solidFill>
                <a:schemeClr val="tx1">
                  <a:lumMod val="35000"/>
                  <a:lumOff val="65000"/>
                </a:schemeClr>
              </a:solidFill>
              <a:prstDash val="solid"/>
              <a:round/>
            </a:ln>
            <a:effectLst/>
          </c:spPr>
        </c:serLines>
      </c:ofPie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60881256074639"/>
          <c:y val="8.1191404812716167E-2"/>
          <c:w val="0.56307801655298795"/>
          <c:h val="0.80646454239948984"/>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0AF-4C71-A5CB-928FACD7F3E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0AF-4C71-A5CB-928FACD7F3E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0AF-4C71-A5CB-928FACD7F3E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0AF-4C71-A5CB-928FACD7F3E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0AF-4C71-A5CB-928FACD7F3E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0AF-4C71-A5CB-928FACD7F3E4}"/>
              </c:ext>
            </c:extLst>
          </c:dPt>
          <c:dLbls>
            <c:dLbl>
              <c:idx val="0"/>
              <c:layout>
                <c:manualLayout>
                  <c:x val="-0.13497350567028177"/>
                  <c:y val="0.1220008830671866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0AF-4C71-A5CB-928FACD7F3E4}"/>
                </c:ext>
              </c:extLst>
            </c:dLbl>
            <c:dLbl>
              <c:idx val="1"/>
              <c:layout>
                <c:manualLayout>
                  <c:x val="-0.32534878423215968"/>
                  <c:y val="-0.1150091074681238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0AF-4C71-A5CB-928FACD7F3E4}"/>
                </c:ext>
              </c:extLst>
            </c:dLbl>
            <c:dLbl>
              <c:idx val="2"/>
              <c:layout>
                <c:manualLayout>
                  <c:x val="-3.19800644821518E-2"/>
                  <c:y val="4.883974783525891E-3"/>
                </c:manualLayout>
              </c:layout>
              <c:showLegendKey val="0"/>
              <c:showVal val="1"/>
              <c:showCatName val="1"/>
              <c:showSerName val="0"/>
              <c:showPercent val="0"/>
              <c:showBubbleSize val="0"/>
              <c:extLst>
                <c:ext xmlns:c15="http://schemas.microsoft.com/office/drawing/2012/chart" uri="{CE6537A1-D6FC-4f65-9D91-7224C49458BB}">
                  <c15:layout>
                    <c:manualLayout>
                      <c:w val="0.27627672955974841"/>
                      <c:h val="0.16906542056074764"/>
                    </c:manualLayout>
                  </c15:layout>
                </c:ext>
                <c:ext xmlns:c16="http://schemas.microsoft.com/office/drawing/2014/chart" uri="{C3380CC4-5D6E-409C-BE32-E72D297353CC}">
                  <c16:uniqueId val="{00000005-B0AF-4C71-A5CB-928FACD7F3E4}"/>
                </c:ext>
              </c:extLst>
            </c:dLbl>
            <c:dLbl>
              <c:idx val="4"/>
              <c:layout>
                <c:manualLayout>
                  <c:x val="-6.0834157557385267E-4"/>
                  <c:y val="9.1078568449966084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0AF-4C71-A5CB-928FACD7F3E4}"/>
                </c:ext>
              </c:extLst>
            </c:dLbl>
            <c:dLbl>
              <c:idx val="5"/>
              <c:layout>
                <c:manualLayout>
                  <c:x val="7.1980235749487271E-3"/>
                  <c:y val="2.892658277528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0AF-4C71-A5CB-928FACD7F3E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Sheet1!$C$11:$C$16</c:f>
              <c:strCache>
                <c:ptCount val="6"/>
                <c:pt idx="0">
                  <c:v>Wages</c:v>
                </c:pt>
                <c:pt idx="1">
                  <c:v>Social grants</c:v>
                </c:pt>
                <c:pt idx="2">
                  <c:v>Wild resources </c:v>
                </c:pt>
                <c:pt idx="3">
                  <c:v>Crops</c:v>
                </c:pt>
                <c:pt idx="4">
                  <c:v>Livestock</c:v>
                </c:pt>
                <c:pt idx="5">
                  <c:v>Other</c:v>
                </c:pt>
              </c:strCache>
            </c:strRef>
          </c:cat>
          <c:val>
            <c:numRef>
              <c:f>Sheet1!$D$11:$D$16</c:f>
              <c:numCache>
                <c:formatCode>General</c:formatCode>
                <c:ptCount val="6"/>
                <c:pt idx="0">
                  <c:v>20.2</c:v>
                </c:pt>
                <c:pt idx="1">
                  <c:v>55.7</c:v>
                </c:pt>
                <c:pt idx="2">
                  <c:v>15.2</c:v>
                </c:pt>
                <c:pt idx="3">
                  <c:v>4.9000000000000004</c:v>
                </c:pt>
                <c:pt idx="4">
                  <c:v>2.9</c:v>
                </c:pt>
                <c:pt idx="5">
                  <c:v>1.2</c:v>
                </c:pt>
              </c:numCache>
            </c:numRef>
          </c:val>
          <c:extLst>
            <c:ext xmlns:c16="http://schemas.microsoft.com/office/drawing/2014/chart" uri="{C3380CC4-5D6E-409C-BE32-E72D297353CC}">
              <c16:uniqueId val="{0000000C-B0AF-4C71-A5CB-928FACD7F3E4}"/>
            </c:ext>
          </c:extLst>
        </c:ser>
        <c:dLbls>
          <c:showLegendKey val="0"/>
          <c:showVal val="1"/>
          <c:showCatName val="1"/>
          <c:showSerName val="0"/>
          <c:showPercent val="0"/>
          <c:showBubbleSize val="0"/>
          <c:showLeaderLines val="0"/>
        </c:dLbls>
        <c:firstSliceAng val="88"/>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62303588724449"/>
          <c:y val="4.9224090231964245E-2"/>
          <c:w val="0.84733362440593585"/>
          <c:h val="0.75309384975526705"/>
        </c:manualLayout>
      </c:layout>
      <c:barChart>
        <c:barDir val="col"/>
        <c:grouping val="stacked"/>
        <c:varyColors val="0"/>
        <c:ser>
          <c:idx val="0"/>
          <c:order val="0"/>
          <c:tx>
            <c:strRef>
              <c:f>Sheet1!$B$4</c:f>
              <c:strCache>
                <c:ptCount val="1"/>
                <c:pt idx="0">
                  <c:v>Tree</c:v>
                </c:pt>
              </c:strCache>
            </c:strRef>
          </c:tx>
          <c:spPr>
            <a:solidFill>
              <a:schemeClr val="accent6"/>
            </a:solidFill>
            <a:ln>
              <a:noFill/>
            </a:ln>
            <a:effectLst/>
          </c:spPr>
          <c:invertIfNegative val="0"/>
          <c:cat>
            <c:strRef>
              <c:f>Sheet1!$C$3:$H$3</c:f>
              <c:strCache>
                <c:ptCount val="6"/>
                <c:pt idx="0">
                  <c:v>7</c:v>
                </c:pt>
                <c:pt idx="1">
                  <c:v>21</c:v>
                </c:pt>
                <c:pt idx="2">
                  <c:v>31</c:v>
                </c:pt>
                <c:pt idx="3">
                  <c:v>44</c:v>
                </c:pt>
                <c:pt idx="4">
                  <c:v>55</c:v>
                </c:pt>
                <c:pt idx="5">
                  <c:v>Forest</c:v>
                </c:pt>
              </c:strCache>
            </c:strRef>
          </c:cat>
          <c:val>
            <c:numRef>
              <c:f>Sheet1!$C$4:$H$4</c:f>
              <c:numCache>
                <c:formatCode>General</c:formatCode>
                <c:ptCount val="6"/>
                <c:pt idx="0">
                  <c:v>0</c:v>
                </c:pt>
                <c:pt idx="1">
                  <c:v>1.3</c:v>
                </c:pt>
                <c:pt idx="2">
                  <c:v>2.4</c:v>
                </c:pt>
                <c:pt idx="3">
                  <c:v>1.8</c:v>
                </c:pt>
                <c:pt idx="4">
                  <c:v>3.4</c:v>
                </c:pt>
                <c:pt idx="5">
                  <c:v>5</c:v>
                </c:pt>
              </c:numCache>
            </c:numRef>
          </c:val>
          <c:extLst>
            <c:ext xmlns:c16="http://schemas.microsoft.com/office/drawing/2014/chart" uri="{C3380CC4-5D6E-409C-BE32-E72D297353CC}">
              <c16:uniqueId val="{00000000-ACF7-441C-90F4-AD768F83909A}"/>
            </c:ext>
          </c:extLst>
        </c:ser>
        <c:ser>
          <c:idx val="1"/>
          <c:order val="1"/>
          <c:tx>
            <c:strRef>
              <c:f>Sheet1!$B$5</c:f>
              <c:strCache>
                <c:ptCount val="1"/>
                <c:pt idx="0">
                  <c:v>Shrub</c:v>
                </c:pt>
              </c:strCache>
            </c:strRef>
          </c:tx>
          <c:spPr>
            <a:solidFill>
              <a:schemeClr val="bg1">
                <a:lumMod val="50000"/>
              </a:schemeClr>
            </a:solidFill>
            <a:ln>
              <a:noFill/>
            </a:ln>
            <a:effectLst/>
          </c:spPr>
          <c:invertIfNegative val="0"/>
          <c:cat>
            <c:strRef>
              <c:f>Sheet1!$C$3:$H$3</c:f>
              <c:strCache>
                <c:ptCount val="6"/>
                <c:pt idx="0">
                  <c:v>7</c:v>
                </c:pt>
                <c:pt idx="1">
                  <c:v>21</c:v>
                </c:pt>
                <c:pt idx="2">
                  <c:v>31</c:v>
                </c:pt>
                <c:pt idx="3">
                  <c:v>44</c:v>
                </c:pt>
                <c:pt idx="4">
                  <c:v>55</c:v>
                </c:pt>
                <c:pt idx="5">
                  <c:v>Forest</c:v>
                </c:pt>
              </c:strCache>
            </c:strRef>
          </c:cat>
          <c:val>
            <c:numRef>
              <c:f>Sheet1!$C$5:$H$5</c:f>
              <c:numCache>
                <c:formatCode>General</c:formatCode>
                <c:ptCount val="6"/>
                <c:pt idx="0">
                  <c:v>2.9</c:v>
                </c:pt>
                <c:pt idx="1">
                  <c:v>7.7</c:v>
                </c:pt>
                <c:pt idx="2">
                  <c:v>10.9</c:v>
                </c:pt>
                <c:pt idx="3">
                  <c:v>10.199999999999999</c:v>
                </c:pt>
                <c:pt idx="4">
                  <c:v>13.8</c:v>
                </c:pt>
                <c:pt idx="5">
                  <c:v>13.9</c:v>
                </c:pt>
              </c:numCache>
            </c:numRef>
          </c:val>
          <c:extLst>
            <c:ext xmlns:c16="http://schemas.microsoft.com/office/drawing/2014/chart" uri="{C3380CC4-5D6E-409C-BE32-E72D297353CC}">
              <c16:uniqueId val="{00000001-ACF7-441C-90F4-AD768F83909A}"/>
            </c:ext>
          </c:extLst>
        </c:ser>
        <c:ser>
          <c:idx val="2"/>
          <c:order val="2"/>
          <c:tx>
            <c:strRef>
              <c:f>Sheet1!$B$6</c:f>
              <c:strCache>
                <c:ptCount val="1"/>
                <c:pt idx="0">
                  <c:v>Herb</c:v>
                </c:pt>
              </c:strCache>
            </c:strRef>
          </c:tx>
          <c:spPr>
            <a:solidFill>
              <a:schemeClr val="accent2"/>
            </a:solidFill>
            <a:ln>
              <a:noFill/>
            </a:ln>
            <a:effectLst/>
          </c:spPr>
          <c:invertIfNegative val="0"/>
          <c:cat>
            <c:strRef>
              <c:f>Sheet1!$C$3:$H$3</c:f>
              <c:strCache>
                <c:ptCount val="6"/>
                <c:pt idx="0">
                  <c:v>7</c:v>
                </c:pt>
                <c:pt idx="1">
                  <c:v>21</c:v>
                </c:pt>
                <c:pt idx="2">
                  <c:v>31</c:v>
                </c:pt>
                <c:pt idx="3">
                  <c:v>44</c:v>
                </c:pt>
                <c:pt idx="4">
                  <c:v>55</c:v>
                </c:pt>
                <c:pt idx="5">
                  <c:v>Forest</c:v>
                </c:pt>
              </c:strCache>
            </c:strRef>
          </c:cat>
          <c:val>
            <c:numRef>
              <c:f>Sheet1!$C$6:$H$6</c:f>
              <c:numCache>
                <c:formatCode>General</c:formatCode>
                <c:ptCount val="6"/>
                <c:pt idx="0">
                  <c:v>5.9</c:v>
                </c:pt>
                <c:pt idx="1">
                  <c:v>8.5</c:v>
                </c:pt>
                <c:pt idx="2">
                  <c:v>7.8</c:v>
                </c:pt>
                <c:pt idx="3">
                  <c:v>8.6</c:v>
                </c:pt>
                <c:pt idx="4">
                  <c:v>10.199999999999999</c:v>
                </c:pt>
                <c:pt idx="5">
                  <c:v>5.9</c:v>
                </c:pt>
              </c:numCache>
            </c:numRef>
          </c:val>
          <c:extLst>
            <c:ext xmlns:c16="http://schemas.microsoft.com/office/drawing/2014/chart" uri="{C3380CC4-5D6E-409C-BE32-E72D297353CC}">
              <c16:uniqueId val="{00000002-ACF7-441C-90F4-AD768F83909A}"/>
            </c:ext>
          </c:extLst>
        </c:ser>
        <c:dLbls>
          <c:showLegendKey val="0"/>
          <c:showVal val="0"/>
          <c:showCatName val="0"/>
          <c:showSerName val="0"/>
          <c:showPercent val="0"/>
          <c:showBubbleSize val="0"/>
        </c:dLbls>
        <c:gapWidth val="150"/>
        <c:overlap val="100"/>
        <c:axId val="508409616"/>
        <c:axId val="508409944"/>
      </c:barChart>
      <c:catAx>
        <c:axId val="5084096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solidFill>
                      <a:schemeClr val="tx1"/>
                    </a:solidFill>
                  </a:rPr>
                  <a:t>Approx. age of former field (</a:t>
                </a:r>
                <a:r>
                  <a:rPr lang="en-US" sz="1400" dirty="0" err="1">
                    <a:solidFill>
                      <a:schemeClr val="tx1"/>
                    </a:solidFill>
                  </a:rPr>
                  <a:t>yr</a:t>
                </a:r>
                <a:r>
                  <a:rPr lang="en-US" sz="1400" dirty="0">
                    <a:solidFill>
                      <a:schemeClr val="tx1"/>
                    </a:solidFill>
                  </a:rPr>
                  <a: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08409944"/>
        <c:crosses val="autoZero"/>
        <c:auto val="1"/>
        <c:lblAlgn val="ctr"/>
        <c:lblOffset val="100"/>
        <c:noMultiLvlLbl val="0"/>
      </c:catAx>
      <c:valAx>
        <c:axId val="508409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solidFill>
                      <a:schemeClr val="tx1"/>
                    </a:solidFill>
                  </a:rPr>
                  <a:t>No. of species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5875">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08409616"/>
        <c:crosses val="autoZero"/>
        <c:crossBetween val="between"/>
      </c:valAx>
      <c:spPr>
        <a:noFill/>
        <a:ln>
          <a:noFill/>
        </a:ln>
        <a:effectLst/>
      </c:spPr>
    </c:plotArea>
    <c:legend>
      <c:legendPos val="t"/>
      <c:layout>
        <c:manualLayout>
          <c:xMode val="edge"/>
          <c:yMode val="edge"/>
          <c:x val="0.14986906751378831"/>
          <c:y val="4.3243243243243246E-2"/>
          <c:w val="0.50905707532256361"/>
          <c:h val="0.1472977229197701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GB"/>
              <a:t>1942</a:t>
            </a:r>
          </a:p>
        </c:rich>
      </c:tx>
      <c:layout>
        <c:manualLayout>
          <c:xMode val="edge"/>
          <c:yMode val="edge"/>
          <c:x val="0.76741184012238506"/>
          <c:y val="0.82788099794140646"/>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explosion val="27"/>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1F9-4E37-AEA8-313EB219593D}"/>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1F9-4E37-AEA8-313EB219593D}"/>
              </c:ext>
            </c:extLst>
          </c:dPt>
          <c:dPt>
            <c:idx val="2"/>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1F9-4E37-AEA8-313EB219593D}"/>
              </c:ext>
            </c:extLst>
          </c:dPt>
          <c:dPt>
            <c:idx val="3"/>
            <c:bubble3D val="0"/>
            <c:spPr>
              <a:solidFill>
                <a:srgbClr val="92D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51F9-4E37-AEA8-313EB219593D}"/>
              </c:ext>
            </c:extLst>
          </c:dPt>
          <c:dPt>
            <c:idx val="4"/>
            <c:bubble3D val="0"/>
            <c:spPr>
              <a:solidFill>
                <a:srgbClr val="7030A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51F9-4E37-AEA8-313EB219593D}"/>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51F9-4E37-AEA8-313EB219593D}"/>
              </c:ext>
            </c:extLst>
          </c:dPt>
          <c:dPt>
            <c:idx val="6"/>
            <c:bubble3D val="0"/>
            <c:spPr>
              <a:solidFill>
                <a:srgbClr val="00B0F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51F9-4E37-AEA8-313EB219593D}"/>
              </c:ext>
            </c:extLst>
          </c:dPt>
          <c:dLbls>
            <c:dLbl>
              <c:idx val="1"/>
              <c:delete val="1"/>
              <c:extLst>
                <c:ext xmlns:c15="http://schemas.microsoft.com/office/drawing/2012/chart" uri="{CE6537A1-D6FC-4f65-9D91-7224C49458BB}"/>
                <c:ext xmlns:c16="http://schemas.microsoft.com/office/drawing/2014/chart" uri="{C3380CC4-5D6E-409C-BE32-E72D297353CC}">
                  <c16:uniqueId val="{00000003-51F9-4E37-AEA8-313EB219593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 in Microsoft PowerPoint]graphs'!$A$36:$A$42</c:f>
              <c:strCache>
                <c:ptCount val="7"/>
                <c:pt idx="0">
                  <c:v>Abandoned field</c:v>
                </c:pt>
                <c:pt idx="1">
                  <c:v>Abandoned garden</c:v>
                </c:pt>
                <c:pt idx="2">
                  <c:v>Field</c:v>
                </c:pt>
                <c:pt idx="3">
                  <c:v>Forest</c:v>
                </c:pt>
                <c:pt idx="4">
                  <c:v>Grassland</c:v>
                </c:pt>
                <c:pt idx="5">
                  <c:v>Homestead garden</c:v>
                </c:pt>
                <c:pt idx="6">
                  <c:v>Wooded grassland</c:v>
                </c:pt>
              </c:strCache>
            </c:strRef>
          </c:cat>
          <c:val>
            <c:numRef>
              <c:f>'[Chart in Microsoft PowerPoint]graphs'!$B$36:$B$42</c:f>
              <c:numCache>
                <c:formatCode>General</c:formatCode>
                <c:ptCount val="7"/>
                <c:pt idx="0">
                  <c:v>0.87884851453315216</c:v>
                </c:pt>
                <c:pt idx="1">
                  <c:v>0</c:v>
                </c:pt>
                <c:pt idx="2">
                  <c:v>13.313206108286517</c:v>
                </c:pt>
                <c:pt idx="3">
                  <c:v>8.8287427942848211</c:v>
                </c:pt>
                <c:pt idx="4">
                  <c:v>60.747772247052602</c:v>
                </c:pt>
                <c:pt idx="5">
                  <c:v>1.3554166920253687</c:v>
                </c:pt>
                <c:pt idx="6">
                  <c:v>14.876013643817542</c:v>
                </c:pt>
              </c:numCache>
            </c:numRef>
          </c:val>
          <c:extLst>
            <c:ext xmlns:c16="http://schemas.microsoft.com/office/drawing/2014/chart" uri="{C3380CC4-5D6E-409C-BE32-E72D297353CC}">
              <c16:uniqueId val="{0000000E-51F9-4E37-AEA8-313EB219593D}"/>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Sheet1!$G$6</c:f>
              <c:strCache>
                <c:ptCount val="1"/>
                <c:pt idx="0">
                  <c:v>Medicinal</c:v>
                </c:pt>
              </c:strCache>
            </c:strRef>
          </c:tx>
          <c:spPr>
            <a:ln w="28575" cap="rnd">
              <a:solidFill>
                <a:schemeClr val="tx1"/>
              </a:solidFill>
              <a:round/>
            </a:ln>
            <a:effectLst/>
          </c:spPr>
          <c:marker>
            <c:symbol val="none"/>
          </c:marker>
          <c:cat>
            <c:strRef>
              <c:f>Sheet1!$F$7:$F$12</c:f>
              <c:strCache>
                <c:ptCount val="6"/>
                <c:pt idx="0">
                  <c:v>7</c:v>
                </c:pt>
                <c:pt idx="1">
                  <c:v>21</c:v>
                </c:pt>
                <c:pt idx="2">
                  <c:v>31</c:v>
                </c:pt>
                <c:pt idx="3">
                  <c:v>44</c:v>
                </c:pt>
                <c:pt idx="4">
                  <c:v>55</c:v>
                </c:pt>
                <c:pt idx="5">
                  <c:v>Forest</c:v>
                </c:pt>
              </c:strCache>
            </c:strRef>
          </c:cat>
          <c:val>
            <c:numRef>
              <c:f>Sheet1!$G$7:$G$12</c:f>
              <c:numCache>
                <c:formatCode>General</c:formatCode>
                <c:ptCount val="6"/>
                <c:pt idx="0">
                  <c:v>57.1</c:v>
                </c:pt>
                <c:pt idx="1">
                  <c:v>39.6</c:v>
                </c:pt>
                <c:pt idx="2">
                  <c:v>31.8</c:v>
                </c:pt>
                <c:pt idx="3">
                  <c:v>42.5</c:v>
                </c:pt>
                <c:pt idx="4">
                  <c:v>34.4</c:v>
                </c:pt>
                <c:pt idx="5">
                  <c:v>16.5</c:v>
                </c:pt>
              </c:numCache>
            </c:numRef>
          </c:val>
          <c:smooth val="0"/>
          <c:extLst>
            <c:ext xmlns:c16="http://schemas.microsoft.com/office/drawing/2014/chart" uri="{C3380CC4-5D6E-409C-BE32-E72D297353CC}">
              <c16:uniqueId val="{00000000-0C1A-49DA-A2A4-35D0ED324184}"/>
            </c:ext>
          </c:extLst>
        </c:ser>
        <c:ser>
          <c:idx val="1"/>
          <c:order val="1"/>
          <c:tx>
            <c:strRef>
              <c:f>Sheet1!$H$6</c:f>
              <c:strCache>
                <c:ptCount val="1"/>
                <c:pt idx="0">
                  <c:v>Food</c:v>
                </c:pt>
              </c:strCache>
            </c:strRef>
          </c:tx>
          <c:spPr>
            <a:ln w="28575" cap="rnd">
              <a:solidFill>
                <a:schemeClr val="accent2"/>
              </a:solidFill>
              <a:round/>
            </a:ln>
            <a:effectLst/>
          </c:spPr>
          <c:marker>
            <c:symbol val="none"/>
          </c:marker>
          <c:cat>
            <c:strRef>
              <c:f>Sheet1!$F$7:$F$12</c:f>
              <c:strCache>
                <c:ptCount val="6"/>
                <c:pt idx="0">
                  <c:v>7</c:v>
                </c:pt>
                <c:pt idx="1">
                  <c:v>21</c:v>
                </c:pt>
                <c:pt idx="2">
                  <c:v>31</c:v>
                </c:pt>
                <c:pt idx="3">
                  <c:v>44</c:v>
                </c:pt>
                <c:pt idx="4">
                  <c:v>55</c:v>
                </c:pt>
                <c:pt idx="5">
                  <c:v>Forest</c:v>
                </c:pt>
              </c:strCache>
            </c:strRef>
          </c:cat>
          <c:val>
            <c:numRef>
              <c:f>Sheet1!$H$7:$H$12</c:f>
              <c:numCache>
                <c:formatCode>General</c:formatCode>
                <c:ptCount val="6"/>
                <c:pt idx="0">
                  <c:v>42.9</c:v>
                </c:pt>
                <c:pt idx="1">
                  <c:v>39.6</c:v>
                </c:pt>
                <c:pt idx="2">
                  <c:v>43.2</c:v>
                </c:pt>
                <c:pt idx="3">
                  <c:v>37.4</c:v>
                </c:pt>
                <c:pt idx="4">
                  <c:v>38.1</c:v>
                </c:pt>
                <c:pt idx="5">
                  <c:v>28.4</c:v>
                </c:pt>
              </c:numCache>
            </c:numRef>
          </c:val>
          <c:smooth val="0"/>
          <c:extLst>
            <c:ext xmlns:c16="http://schemas.microsoft.com/office/drawing/2014/chart" uri="{C3380CC4-5D6E-409C-BE32-E72D297353CC}">
              <c16:uniqueId val="{00000001-0C1A-49DA-A2A4-35D0ED324184}"/>
            </c:ext>
          </c:extLst>
        </c:ser>
        <c:ser>
          <c:idx val="2"/>
          <c:order val="2"/>
          <c:tx>
            <c:strRef>
              <c:f>Sheet1!$I$6</c:f>
              <c:strCache>
                <c:ptCount val="1"/>
                <c:pt idx="0">
                  <c:v>Craft</c:v>
                </c:pt>
              </c:strCache>
            </c:strRef>
          </c:tx>
          <c:spPr>
            <a:ln w="28575" cap="rnd">
              <a:solidFill>
                <a:schemeClr val="accent3"/>
              </a:solidFill>
              <a:round/>
            </a:ln>
            <a:effectLst/>
          </c:spPr>
          <c:marker>
            <c:symbol val="none"/>
          </c:marker>
          <c:cat>
            <c:strRef>
              <c:f>Sheet1!$F$7:$F$12</c:f>
              <c:strCache>
                <c:ptCount val="6"/>
                <c:pt idx="0">
                  <c:v>7</c:v>
                </c:pt>
                <c:pt idx="1">
                  <c:v>21</c:v>
                </c:pt>
                <c:pt idx="2">
                  <c:v>31</c:v>
                </c:pt>
                <c:pt idx="3">
                  <c:v>44</c:v>
                </c:pt>
                <c:pt idx="4">
                  <c:v>55</c:v>
                </c:pt>
                <c:pt idx="5">
                  <c:v>Forest</c:v>
                </c:pt>
              </c:strCache>
            </c:strRef>
          </c:cat>
          <c:val>
            <c:numRef>
              <c:f>Sheet1!$I$7:$I$12</c:f>
              <c:numCache>
                <c:formatCode>General</c:formatCode>
                <c:ptCount val="6"/>
                <c:pt idx="0">
                  <c:v>0</c:v>
                </c:pt>
                <c:pt idx="1">
                  <c:v>12.5</c:v>
                </c:pt>
                <c:pt idx="2">
                  <c:v>10.4</c:v>
                </c:pt>
                <c:pt idx="3">
                  <c:v>14.9</c:v>
                </c:pt>
                <c:pt idx="4">
                  <c:v>16.100000000000001</c:v>
                </c:pt>
                <c:pt idx="5">
                  <c:v>21.1</c:v>
                </c:pt>
              </c:numCache>
            </c:numRef>
          </c:val>
          <c:smooth val="0"/>
          <c:extLst>
            <c:ext xmlns:c16="http://schemas.microsoft.com/office/drawing/2014/chart" uri="{C3380CC4-5D6E-409C-BE32-E72D297353CC}">
              <c16:uniqueId val="{00000002-0C1A-49DA-A2A4-35D0ED324184}"/>
            </c:ext>
          </c:extLst>
        </c:ser>
        <c:ser>
          <c:idx val="3"/>
          <c:order val="3"/>
          <c:tx>
            <c:strRef>
              <c:f>Sheet1!$J$6</c:f>
              <c:strCache>
                <c:ptCount val="1"/>
                <c:pt idx="0">
                  <c:v>Energy</c:v>
                </c:pt>
              </c:strCache>
            </c:strRef>
          </c:tx>
          <c:spPr>
            <a:ln w="28575" cap="rnd">
              <a:solidFill>
                <a:schemeClr val="accent4"/>
              </a:solidFill>
              <a:round/>
            </a:ln>
            <a:effectLst/>
          </c:spPr>
          <c:marker>
            <c:symbol val="none"/>
          </c:marker>
          <c:cat>
            <c:strRef>
              <c:f>Sheet1!$F$7:$F$12</c:f>
              <c:strCache>
                <c:ptCount val="6"/>
                <c:pt idx="0">
                  <c:v>7</c:v>
                </c:pt>
                <c:pt idx="1">
                  <c:v>21</c:v>
                </c:pt>
                <c:pt idx="2">
                  <c:v>31</c:v>
                </c:pt>
                <c:pt idx="3">
                  <c:v>44</c:v>
                </c:pt>
                <c:pt idx="4">
                  <c:v>55</c:v>
                </c:pt>
                <c:pt idx="5">
                  <c:v>Forest</c:v>
                </c:pt>
              </c:strCache>
            </c:strRef>
          </c:cat>
          <c:val>
            <c:numRef>
              <c:f>Sheet1!$J$7:$J$12</c:f>
              <c:numCache>
                <c:formatCode>General</c:formatCode>
                <c:ptCount val="6"/>
                <c:pt idx="0">
                  <c:v>21.4</c:v>
                </c:pt>
                <c:pt idx="1">
                  <c:v>19.5</c:v>
                </c:pt>
                <c:pt idx="2">
                  <c:v>16.2</c:v>
                </c:pt>
                <c:pt idx="3">
                  <c:v>16.100000000000001</c:v>
                </c:pt>
                <c:pt idx="4">
                  <c:v>15</c:v>
                </c:pt>
                <c:pt idx="5">
                  <c:v>13.8</c:v>
                </c:pt>
              </c:numCache>
            </c:numRef>
          </c:val>
          <c:smooth val="0"/>
          <c:extLst>
            <c:ext xmlns:c16="http://schemas.microsoft.com/office/drawing/2014/chart" uri="{C3380CC4-5D6E-409C-BE32-E72D297353CC}">
              <c16:uniqueId val="{00000003-0C1A-49DA-A2A4-35D0ED324184}"/>
            </c:ext>
          </c:extLst>
        </c:ser>
        <c:ser>
          <c:idx val="4"/>
          <c:order val="4"/>
          <c:tx>
            <c:strRef>
              <c:f>Sheet1!$K$6</c:f>
              <c:strCache>
                <c:ptCount val="1"/>
                <c:pt idx="0">
                  <c:v>Building</c:v>
                </c:pt>
              </c:strCache>
            </c:strRef>
          </c:tx>
          <c:spPr>
            <a:ln w="28575" cap="rnd">
              <a:solidFill>
                <a:schemeClr val="accent5"/>
              </a:solidFill>
              <a:round/>
            </a:ln>
            <a:effectLst/>
          </c:spPr>
          <c:marker>
            <c:symbol val="none"/>
          </c:marker>
          <c:cat>
            <c:strRef>
              <c:f>Sheet1!$F$7:$F$12</c:f>
              <c:strCache>
                <c:ptCount val="6"/>
                <c:pt idx="0">
                  <c:v>7</c:v>
                </c:pt>
                <c:pt idx="1">
                  <c:v>21</c:v>
                </c:pt>
                <c:pt idx="2">
                  <c:v>31</c:v>
                </c:pt>
                <c:pt idx="3">
                  <c:v>44</c:v>
                </c:pt>
                <c:pt idx="4">
                  <c:v>55</c:v>
                </c:pt>
                <c:pt idx="5">
                  <c:v>Forest</c:v>
                </c:pt>
              </c:strCache>
            </c:strRef>
          </c:cat>
          <c:val>
            <c:numRef>
              <c:f>Sheet1!$K$7:$K$12</c:f>
              <c:numCache>
                <c:formatCode>General</c:formatCode>
                <c:ptCount val="6"/>
                <c:pt idx="0">
                  <c:v>21.4</c:v>
                </c:pt>
                <c:pt idx="1">
                  <c:v>29.2</c:v>
                </c:pt>
                <c:pt idx="2">
                  <c:v>36.5</c:v>
                </c:pt>
                <c:pt idx="3">
                  <c:v>30.7</c:v>
                </c:pt>
                <c:pt idx="4">
                  <c:v>39.4</c:v>
                </c:pt>
                <c:pt idx="5">
                  <c:v>43.1</c:v>
                </c:pt>
              </c:numCache>
            </c:numRef>
          </c:val>
          <c:smooth val="0"/>
          <c:extLst>
            <c:ext xmlns:c16="http://schemas.microsoft.com/office/drawing/2014/chart" uri="{C3380CC4-5D6E-409C-BE32-E72D297353CC}">
              <c16:uniqueId val="{00000004-0C1A-49DA-A2A4-35D0ED324184}"/>
            </c:ext>
          </c:extLst>
        </c:ser>
        <c:dLbls>
          <c:showLegendKey val="0"/>
          <c:showVal val="0"/>
          <c:showCatName val="0"/>
          <c:showSerName val="0"/>
          <c:showPercent val="0"/>
          <c:showBubbleSize val="0"/>
        </c:dLbls>
        <c:smooth val="0"/>
        <c:axId val="519322120"/>
        <c:axId val="519323432"/>
      </c:lineChart>
      <c:catAx>
        <c:axId val="51932212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solidFill>
                      <a:schemeClr val="tx1"/>
                    </a:solidFill>
                  </a:rPr>
                  <a:t>Approx. age of old field (yrs) </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19323432"/>
        <c:crosses val="autoZero"/>
        <c:auto val="1"/>
        <c:lblAlgn val="ctr"/>
        <c:lblOffset val="100"/>
        <c:noMultiLvlLbl val="0"/>
      </c:catAx>
      <c:valAx>
        <c:axId val="519323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solidFill>
                      <a:schemeClr val="tx1"/>
                    </a:solidFill>
                  </a:rPr>
                  <a:t>% of species with defined uses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1932212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2009</a:t>
            </a:r>
          </a:p>
        </c:rich>
      </c:tx>
      <c:layout>
        <c:manualLayout>
          <c:xMode val="edge"/>
          <c:yMode val="edge"/>
          <c:x val="0.77118720159980014"/>
          <c:y val="0.87000491956636439"/>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902122234720661"/>
          <c:y val="0.11003387618496548"/>
          <c:w val="0.49592580927384078"/>
          <c:h val="0.79016997993938487"/>
        </c:manualLayout>
      </c:layout>
      <c:pieChart>
        <c:varyColors val="1"/>
        <c:ser>
          <c:idx val="0"/>
          <c:order val="0"/>
          <c:spPr>
            <a:ln>
              <a:solidFill>
                <a:srgbClr val="7030A0"/>
              </a:solidFill>
            </a:ln>
          </c:spPr>
          <c:explosion val="2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solidFill>
                  <a:srgbClr val="7030A0"/>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6D0-4485-9D69-30485C3FDDCB}"/>
              </c:ext>
            </c:extLst>
          </c:dPt>
          <c:dPt>
            <c:idx val="1"/>
            <c:bubble3D val="0"/>
            <c:spPr>
              <a:solidFill>
                <a:srgbClr val="FFFF00"/>
              </a:solidFill>
              <a:ln>
                <a:solidFill>
                  <a:srgbClr val="7030A0"/>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46D0-4485-9D69-30485C3FDDCB}"/>
              </c:ext>
            </c:extLst>
          </c:dPt>
          <c:dPt>
            <c:idx val="2"/>
            <c:bubble3D val="0"/>
            <c:spPr>
              <a:solidFill>
                <a:srgbClr val="C00000"/>
              </a:solidFill>
              <a:ln>
                <a:solidFill>
                  <a:srgbClr val="7030A0"/>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46D0-4485-9D69-30485C3FDDCB}"/>
              </c:ext>
            </c:extLst>
          </c:dPt>
          <c:dPt>
            <c:idx val="3"/>
            <c:bubble3D val="0"/>
            <c:spPr>
              <a:solidFill>
                <a:srgbClr val="92D050"/>
              </a:solidFill>
              <a:ln>
                <a:solidFill>
                  <a:srgbClr val="7030A0"/>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46D0-4485-9D69-30485C3FDDCB}"/>
              </c:ext>
            </c:extLst>
          </c:dPt>
          <c:dPt>
            <c:idx val="4"/>
            <c:bubble3D val="0"/>
            <c:spPr>
              <a:solidFill>
                <a:srgbClr val="7030A0"/>
              </a:solidFill>
              <a:ln>
                <a:solidFill>
                  <a:srgbClr val="7030A0"/>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46D0-4485-9D69-30485C3FDDCB}"/>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solidFill>
                  <a:srgbClr val="7030A0"/>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46D0-4485-9D69-30485C3FDDCB}"/>
              </c:ext>
            </c:extLst>
          </c:dPt>
          <c:dPt>
            <c:idx val="6"/>
            <c:bubble3D val="0"/>
            <c:spPr>
              <a:solidFill>
                <a:srgbClr val="00B0F0"/>
              </a:solidFill>
              <a:ln>
                <a:solidFill>
                  <a:srgbClr val="7030A0"/>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46D0-4485-9D69-30485C3FDDCB}"/>
              </c:ext>
            </c:extLst>
          </c:dPt>
          <c:dLbls>
            <c:dLbl>
              <c:idx val="1"/>
              <c:layout>
                <c:manualLayout>
                  <c:x val="0.13206349206349197"/>
                  <c:y val="-1.618613803844399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6D0-4485-9D69-30485C3FDDC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 in Microsoft PowerPoint]graphs'!$A$3:$A$9</c:f>
              <c:strCache>
                <c:ptCount val="7"/>
                <c:pt idx="0">
                  <c:v>Abandoned field</c:v>
                </c:pt>
                <c:pt idx="1">
                  <c:v>Abandoned garden</c:v>
                </c:pt>
                <c:pt idx="2">
                  <c:v>Field</c:v>
                </c:pt>
                <c:pt idx="3">
                  <c:v>Forest</c:v>
                </c:pt>
                <c:pt idx="4">
                  <c:v>Grassland</c:v>
                </c:pt>
                <c:pt idx="5">
                  <c:v>Homestead garden</c:v>
                </c:pt>
                <c:pt idx="6">
                  <c:v>Wooded grassland</c:v>
                </c:pt>
              </c:strCache>
            </c:strRef>
          </c:cat>
          <c:val>
            <c:numRef>
              <c:f>'[Chart in Microsoft PowerPoint]graphs'!$B$3:$B$9</c:f>
              <c:numCache>
                <c:formatCode>General</c:formatCode>
                <c:ptCount val="7"/>
                <c:pt idx="0">
                  <c:v>7.1452238095127383</c:v>
                </c:pt>
                <c:pt idx="1">
                  <c:v>2.2873197344078542</c:v>
                </c:pt>
                <c:pt idx="2">
                  <c:v>2.1685732753910294</c:v>
                </c:pt>
                <c:pt idx="3">
                  <c:v>15.551663768001369</c:v>
                </c:pt>
                <c:pt idx="4">
                  <c:v>36.054671230126893</c:v>
                </c:pt>
                <c:pt idx="5">
                  <c:v>10.457033293573566</c:v>
                </c:pt>
                <c:pt idx="6">
                  <c:v>26.335514888986541</c:v>
                </c:pt>
              </c:numCache>
            </c:numRef>
          </c:val>
          <c:extLst>
            <c:ext xmlns:c16="http://schemas.microsoft.com/office/drawing/2014/chart" uri="{C3380CC4-5D6E-409C-BE32-E72D297353CC}">
              <c16:uniqueId val="{0000000E-46D0-4485-9D69-30485C3FDDCB}"/>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102853272373214"/>
          <c:y val="4.8745716436919904E-2"/>
          <c:w val="0.66016476166285676"/>
          <c:h val="0.81356969723046912"/>
        </c:manualLayout>
      </c:layout>
      <c:barChart>
        <c:barDir val="col"/>
        <c:grouping val="percentStacked"/>
        <c:varyColors val="0"/>
        <c:ser>
          <c:idx val="0"/>
          <c:order val="0"/>
          <c:tx>
            <c:strRef>
              <c:f>'[Chart in Microsoft Word]Sheet1'!$B$1</c:f>
              <c:strCache>
                <c:ptCount val="1"/>
                <c:pt idx="0">
                  <c:v>Grassland</c:v>
                </c:pt>
              </c:strCache>
            </c:strRef>
          </c:tx>
          <c:invertIfNegative val="0"/>
          <c:errBars>
            <c:errBarType val="both"/>
            <c:errValType val="cust"/>
            <c:noEndCap val="0"/>
            <c:plus>
              <c:numRef>
                <c:f>'[Chart in Microsoft Word]Sheet1'!$B$6:$B$8</c:f>
                <c:numCache>
                  <c:formatCode>General</c:formatCode>
                  <c:ptCount val="3"/>
                  <c:pt idx="0">
                    <c:v>5</c:v>
                  </c:pt>
                  <c:pt idx="1">
                    <c:v>0.5</c:v>
                  </c:pt>
                  <c:pt idx="2">
                    <c:v>1.45</c:v>
                  </c:pt>
                </c:numCache>
              </c:numRef>
            </c:plus>
            <c:minus>
              <c:numRef>
                <c:f>'[Chart in Microsoft Word]Sheet1'!$B$6:$B$8</c:f>
                <c:numCache>
                  <c:formatCode>General</c:formatCode>
                  <c:ptCount val="3"/>
                  <c:pt idx="0">
                    <c:v>5</c:v>
                  </c:pt>
                  <c:pt idx="1">
                    <c:v>0.5</c:v>
                  </c:pt>
                  <c:pt idx="2">
                    <c:v>1.45</c:v>
                  </c:pt>
                </c:numCache>
              </c:numRef>
            </c:minus>
          </c:errBars>
          <c:cat>
            <c:numRef>
              <c:f>'[Chart in Microsoft Word]Sheet1'!$A$2:$A$4</c:f>
              <c:numCache>
                <c:formatCode>General</c:formatCode>
                <c:ptCount val="3"/>
                <c:pt idx="0">
                  <c:v>1967</c:v>
                </c:pt>
                <c:pt idx="1">
                  <c:v>1996</c:v>
                </c:pt>
                <c:pt idx="2">
                  <c:v>2012</c:v>
                </c:pt>
              </c:numCache>
            </c:numRef>
          </c:cat>
          <c:val>
            <c:numRef>
              <c:f>'[Chart in Microsoft Word]Sheet1'!$B$2:$B$4</c:f>
              <c:numCache>
                <c:formatCode>General</c:formatCode>
                <c:ptCount val="3"/>
                <c:pt idx="0">
                  <c:v>21.93</c:v>
                </c:pt>
                <c:pt idx="1">
                  <c:v>5.0999999999999996</c:v>
                </c:pt>
                <c:pt idx="2">
                  <c:v>4.2</c:v>
                </c:pt>
              </c:numCache>
            </c:numRef>
          </c:val>
          <c:extLst>
            <c:ext xmlns:c16="http://schemas.microsoft.com/office/drawing/2014/chart" uri="{C3380CC4-5D6E-409C-BE32-E72D297353CC}">
              <c16:uniqueId val="{00000000-EE34-4B89-AFB5-DCDC1D9D916F}"/>
            </c:ext>
          </c:extLst>
        </c:ser>
        <c:ser>
          <c:idx val="1"/>
          <c:order val="1"/>
          <c:tx>
            <c:strRef>
              <c:f>'[Chart in Microsoft Word]Sheet1'!$C$1</c:f>
              <c:strCache>
                <c:ptCount val="1"/>
                <c:pt idx="0">
                  <c:v>Forests</c:v>
                </c:pt>
              </c:strCache>
            </c:strRef>
          </c:tx>
          <c:invertIfNegative val="0"/>
          <c:errBars>
            <c:errBarType val="both"/>
            <c:errValType val="cust"/>
            <c:noEndCap val="0"/>
            <c:plus>
              <c:numRef>
                <c:f>'[Chart in Microsoft Word]Sheet1'!$C$6:$C$8</c:f>
                <c:numCache>
                  <c:formatCode>General</c:formatCode>
                  <c:ptCount val="3"/>
                  <c:pt idx="0">
                    <c:v>1.05</c:v>
                  </c:pt>
                  <c:pt idx="1">
                    <c:v>0.14000000000000001</c:v>
                  </c:pt>
                  <c:pt idx="2">
                    <c:v>0.14000000000000001</c:v>
                  </c:pt>
                </c:numCache>
              </c:numRef>
            </c:plus>
            <c:minus>
              <c:numRef>
                <c:f>'[Chart in Microsoft Word]Sheet1'!$C$6:$C$8</c:f>
                <c:numCache>
                  <c:formatCode>General</c:formatCode>
                  <c:ptCount val="3"/>
                  <c:pt idx="0">
                    <c:v>1.05</c:v>
                  </c:pt>
                  <c:pt idx="1">
                    <c:v>0.14000000000000001</c:v>
                  </c:pt>
                  <c:pt idx="2">
                    <c:v>0.14000000000000001</c:v>
                  </c:pt>
                </c:numCache>
              </c:numRef>
            </c:minus>
          </c:errBars>
          <c:cat>
            <c:numRef>
              <c:f>'[Chart in Microsoft Word]Sheet1'!$A$2:$A$4</c:f>
              <c:numCache>
                <c:formatCode>General</c:formatCode>
                <c:ptCount val="3"/>
                <c:pt idx="0">
                  <c:v>1967</c:v>
                </c:pt>
                <c:pt idx="1">
                  <c:v>1996</c:v>
                </c:pt>
                <c:pt idx="2">
                  <c:v>2012</c:v>
                </c:pt>
              </c:numCache>
            </c:numRef>
          </c:cat>
          <c:val>
            <c:numRef>
              <c:f>'[Chart in Microsoft Word]Sheet1'!$C$2:$C$4</c:f>
              <c:numCache>
                <c:formatCode>General</c:formatCode>
                <c:ptCount val="3"/>
                <c:pt idx="0">
                  <c:v>10.96</c:v>
                </c:pt>
                <c:pt idx="1">
                  <c:v>12.96</c:v>
                </c:pt>
                <c:pt idx="2">
                  <c:v>14</c:v>
                </c:pt>
              </c:numCache>
            </c:numRef>
          </c:val>
          <c:extLst>
            <c:ext xmlns:c16="http://schemas.microsoft.com/office/drawing/2014/chart" uri="{C3380CC4-5D6E-409C-BE32-E72D297353CC}">
              <c16:uniqueId val="{00000001-EE34-4B89-AFB5-DCDC1D9D916F}"/>
            </c:ext>
          </c:extLst>
        </c:ser>
        <c:ser>
          <c:idx val="2"/>
          <c:order val="2"/>
          <c:tx>
            <c:strRef>
              <c:f>'[Chart in Microsoft Word]Sheet1'!$D$1</c:f>
              <c:strCache>
                <c:ptCount val="1"/>
                <c:pt idx="0">
                  <c:v>Woodlands</c:v>
                </c:pt>
              </c:strCache>
            </c:strRef>
          </c:tx>
          <c:invertIfNegative val="0"/>
          <c:errBars>
            <c:errBarType val="both"/>
            <c:errValType val="cust"/>
            <c:noEndCap val="0"/>
            <c:plus>
              <c:numRef>
                <c:f>'[Chart in Microsoft Word]Sheet1'!$D$6:$D$8</c:f>
                <c:numCache>
                  <c:formatCode>General</c:formatCode>
                  <c:ptCount val="3"/>
                  <c:pt idx="0">
                    <c:v>0.7</c:v>
                  </c:pt>
                  <c:pt idx="1">
                    <c:v>2.7</c:v>
                  </c:pt>
                  <c:pt idx="2">
                    <c:v>1</c:v>
                  </c:pt>
                </c:numCache>
              </c:numRef>
            </c:plus>
            <c:minus>
              <c:numRef>
                <c:f>'[Chart in Microsoft Word]Sheet1'!$D$6:$D$8</c:f>
                <c:numCache>
                  <c:formatCode>General</c:formatCode>
                  <c:ptCount val="3"/>
                  <c:pt idx="0">
                    <c:v>0.7</c:v>
                  </c:pt>
                  <c:pt idx="1">
                    <c:v>2.7</c:v>
                  </c:pt>
                  <c:pt idx="2">
                    <c:v>1</c:v>
                  </c:pt>
                </c:numCache>
              </c:numRef>
            </c:minus>
          </c:errBars>
          <c:cat>
            <c:numRef>
              <c:f>'[Chart in Microsoft Word]Sheet1'!$A$2:$A$4</c:f>
              <c:numCache>
                <c:formatCode>General</c:formatCode>
                <c:ptCount val="3"/>
                <c:pt idx="0">
                  <c:v>1967</c:v>
                </c:pt>
                <c:pt idx="1">
                  <c:v>1996</c:v>
                </c:pt>
                <c:pt idx="2">
                  <c:v>2012</c:v>
                </c:pt>
              </c:numCache>
            </c:numRef>
          </c:cat>
          <c:val>
            <c:numRef>
              <c:f>'[Chart in Microsoft Word]Sheet1'!$D$2:$D$4</c:f>
              <c:numCache>
                <c:formatCode>General</c:formatCode>
                <c:ptCount val="3"/>
                <c:pt idx="0">
                  <c:v>22.52</c:v>
                </c:pt>
                <c:pt idx="1">
                  <c:v>24.15</c:v>
                </c:pt>
                <c:pt idx="2">
                  <c:v>28.14</c:v>
                </c:pt>
              </c:numCache>
            </c:numRef>
          </c:val>
          <c:extLst>
            <c:ext xmlns:c16="http://schemas.microsoft.com/office/drawing/2014/chart" uri="{C3380CC4-5D6E-409C-BE32-E72D297353CC}">
              <c16:uniqueId val="{00000002-EE34-4B89-AFB5-DCDC1D9D916F}"/>
            </c:ext>
          </c:extLst>
        </c:ser>
        <c:ser>
          <c:idx val="3"/>
          <c:order val="3"/>
          <c:tx>
            <c:strRef>
              <c:f>'[Chart in Microsoft Word]Sheet1'!$E$1</c:f>
              <c:strCache>
                <c:ptCount val="1"/>
                <c:pt idx="0">
                  <c:v>Bare ground</c:v>
                </c:pt>
              </c:strCache>
            </c:strRef>
          </c:tx>
          <c:invertIfNegative val="0"/>
          <c:errBars>
            <c:errBarType val="both"/>
            <c:errValType val="cust"/>
            <c:noEndCap val="0"/>
            <c:plus>
              <c:numRef>
                <c:f>'[Chart in Microsoft Word]Sheet1'!$E$6:$E$8</c:f>
                <c:numCache>
                  <c:formatCode>General</c:formatCode>
                  <c:ptCount val="3"/>
                  <c:pt idx="0">
                    <c:v>0.33</c:v>
                  </c:pt>
                  <c:pt idx="1">
                    <c:v>0.57999999999999996</c:v>
                  </c:pt>
                  <c:pt idx="2">
                    <c:v>7.0000000000000007E-2</c:v>
                  </c:pt>
                </c:numCache>
              </c:numRef>
            </c:plus>
            <c:minus>
              <c:numRef>
                <c:f>'[Chart in Microsoft Word]Sheet1'!$E$6:$E$8</c:f>
                <c:numCache>
                  <c:formatCode>General</c:formatCode>
                  <c:ptCount val="3"/>
                  <c:pt idx="0">
                    <c:v>0.33</c:v>
                  </c:pt>
                  <c:pt idx="1">
                    <c:v>0.57999999999999996</c:v>
                  </c:pt>
                  <c:pt idx="2">
                    <c:v>7.0000000000000007E-2</c:v>
                  </c:pt>
                </c:numCache>
              </c:numRef>
            </c:minus>
          </c:errBars>
          <c:cat>
            <c:numRef>
              <c:f>'[Chart in Microsoft Word]Sheet1'!$A$2:$A$4</c:f>
              <c:numCache>
                <c:formatCode>General</c:formatCode>
                <c:ptCount val="3"/>
                <c:pt idx="0">
                  <c:v>1967</c:v>
                </c:pt>
                <c:pt idx="1">
                  <c:v>1996</c:v>
                </c:pt>
                <c:pt idx="2">
                  <c:v>2012</c:v>
                </c:pt>
              </c:numCache>
            </c:numRef>
          </c:cat>
          <c:val>
            <c:numRef>
              <c:f>'[Chart in Microsoft Word]Sheet1'!$E$2:$E$4</c:f>
              <c:numCache>
                <c:formatCode>General</c:formatCode>
                <c:ptCount val="3"/>
                <c:pt idx="0">
                  <c:v>4.4000000000000004</c:v>
                </c:pt>
                <c:pt idx="1">
                  <c:v>10.44</c:v>
                </c:pt>
                <c:pt idx="2">
                  <c:v>5.49</c:v>
                </c:pt>
              </c:numCache>
            </c:numRef>
          </c:val>
          <c:extLst>
            <c:ext xmlns:c16="http://schemas.microsoft.com/office/drawing/2014/chart" uri="{C3380CC4-5D6E-409C-BE32-E72D297353CC}">
              <c16:uniqueId val="{00000003-EE34-4B89-AFB5-DCDC1D9D916F}"/>
            </c:ext>
          </c:extLst>
        </c:ser>
        <c:ser>
          <c:idx val="4"/>
          <c:order val="4"/>
          <c:tx>
            <c:strRef>
              <c:f>'[Chart in Microsoft Word]Sheet1'!$F$1</c:f>
              <c:strCache>
                <c:ptCount val="1"/>
                <c:pt idx="0">
                  <c:v>Abandonded fields</c:v>
                </c:pt>
              </c:strCache>
            </c:strRef>
          </c:tx>
          <c:invertIfNegative val="0"/>
          <c:errBars>
            <c:errBarType val="both"/>
            <c:errValType val="cust"/>
            <c:noEndCap val="0"/>
            <c:plus>
              <c:numRef>
                <c:f>'[Chart in Microsoft Word]Sheet1'!$F$6:$F$8</c:f>
                <c:numCache>
                  <c:formatCode>General</c:formatCode>
                  <c:ptCount val="3"/>
                  <c:pt idx="0">
                    <c:v>0.14000000000000001</c:v>
                  </c:pt>
                  <c:pt idx="1">
                    <c:v>0.4</c:v>
                  </c:pt>
                  <c:pt idx="2">
                    <c:v>0.53</c:v>
                  </c:pt>
                </c:numCache>
              </c:numRef>
            </c:plus>
            <c:minus>
              <c:numRef>
                <c:f>'[Chart in Microsoft Word]Sheet1'!$F$6:$F$8</c:f>
                <c:numCache>
                  <c:formatCode>General</c:formatCode>
                  <c:ptCount val="3"/>
                  <c:pt idx="0">
                    <c:v>0.14000000000000001</c:v>
                  </c:pt>
                  <c:pt idx="1">
                    <c:v>0.4</c:v>
                  </c:pt>
                  <c:pt idx="2">
                    <c:v>0.53</c:v>
                  </c:pt>
                </c:numCache>
              </c:numRef>
            </c:minus>
          </c:errBars>
          <c:cat>
            <c:numRef>
              <c:f>'[Chart in Microsoft Word]Sheet1'!$A$2:$A$4</c:f>
              <c:numCache>
                <c:formatCode>General</c:formatCode>
                <c:ptCount val="3"/>
                <c:pt idx="0">
                  <c:v>1967</c:v>
                </c:pt>
                <c:pt idx="1">
                  <c:v>1996</c:v>
                </c:pt>
                <c:pt idx="2">
                  <c:v>2012</c:v>
                </c:pt>
              </c:numCache>
            </c:numRef>
          </c:cat>
          <c:val>
            <c:numRef>
              <c:f>'[Chart in Microsoft Word]Sheet1'!$F$2:$F$4</c:f>
              <c:numCache>
                <c:formatCode>General</c:formatCode>
                <c:ptCount val="3"/>
                <c:pt idx="0">
                  <c:v>3.04</c:v>
                </c:pt>
                <c:pt idx="1">
                  <c:v>36</c:v>
                </c:pt>
                <c:pt idx="2">
                  <c:v>37</c:v>
                </c:pt>
              </c:numCache>
            </c:numRef>
          </c:val>
          <c:extLst>
            <c:ext xmlns:c16="http://schemas.microsoft.com/office/drawing/2014/chart" uri="{C3380CC4-5D6E-409C-BE32-E72D297353CC}">
              <c16:uniqueId val="{00000004-EE34-4B89-AFB5-DCDC1D9D916F}"/>
            </c:ext>
          </c:extLst>
        </c:ser>
        <c:ser>
          <c:idx val="5"/>
          <c:order val="5"/>
          <c:tx>
            <c:strRef>
              <c:f>'[Chart in Microsoft Word]Sheet1'!$G$1</c:f>
              <c:strCache>
                <c:ptCount val="1"/>
                <c:pt idx="0">
                  <c:v>Home gardens</c:v>
                </c:pt>
              </c:strCache>
            </c:strRef>
          </c:tx>
          <c:invertIfNegative val="0"/>
          <c:errBars>
            <c:errBarType val="both"/>
            <c:errValType val="cust"/>
            <c:noEndCap val="0"/>
            <c:plus>
              <c:numRef>
                <c:f>'[Chart in Microsoft Word]Sheet1'!$G$6:$G$8</c:f>
                <c:numCache>
                  <c:formatCode>General</c:formatCode>
                  <c:ptCount val="3"/>
                  <c:pt idx="0">
                    <c:v>1.2</c:v>
                  </c:pt>
                  <c:pt idx="1">
                    <c:v>0.67</c:v>
                  </c:pt>
                  <c:pt idx="2">
                    <c:v>0.18</c:v>
                  </c:pt>
                </c:numCache>
              </c:numRef>
            </c:plus>
            <c:minus>
              <c:numRef>
                <c:f>'[Chart in Microsoft Word]Sheet1'!$G$6:$G$8</c:f>
                <c:numCache>
                  <c:formatCode>General</c:formatCode>
                  <c:ptCount val="3"/>
                  <c:pt idx="0">
                    <c:v>1.2</c:v>
                  </c:pt>
                  <c:pt idx="1">
                    <c:v>0.67</c:v>
                  </c:pt>
                  <c:pt idx="2">
                    <c:v>0.18</c:v>
                  </c:pt>
                </c:numCache>
              </c:numRef>
            </c:minus>
          </c:errBars>
          <c:cat>
            <c:numRef>
              <c:f>'[Chart in Microsoft Word]Sheet1'!$A$2:$A$4</c:f>
              <c:numCache>
                <c:formatCode>General</c:formatCode>
                <c:ptCount val="3"/>
                <c:pt idx="0">
                  <c:v>1967</c:v>
                </c:pt>
                <c:pt idx="1">
                  <c:v>1996</c:v>
                </c:pt>
                <c:pt idx="2">
                  <c:v>2012</c:v>
                </c:pt>
              </c:numCache>
            </c:numRef>
          </c:cat>
          <c:val>
            <c:numRef>
              <c:f>'[Chart in Microsoft Word]Sheet1'!$G$2:$G$4</c:f>
              <c:numCache>
                <c:formatCode>General</c:formatCode>
                <c:ptCount val="3"/>
                <c:pt idx="0">
                  <c:v>3.48</c:v>
                </c:pt>
                <c:pt idx="1">
                  <c:v>5.2</c:v>
                </c:pt>
                <c:pt idx="2">
                  <c:v>6</c:v>
                </c:pt>
              </c:numCache>
            </c:numRef>
          </c:val>
          <c:extLst>
            <c:ext xmlns:c16="http://schemas.microsoft.com/office/drawing/2014/chart" uri="{C3380CC4-5D6E-409C-BE32-E72D297353CC}">
              <c16:uniqueId val="{00000005-EE34-4B89-AFB5-DCDC1D9D916F}"/>
            </c:ext>
          </c:extLst>
        </c:ser>
        <c:ser>
          <c:idx val="6"/>
          <c:order val="6"/>
          <c:tx>
            <c:strRef>
              <c:f>'[Chart in Microsoft Word]Sheet1'!$H$1</c:f>
              <c:strCache>
                <c:ptCount val="1"/>
                <c:pt idx="0">
                  <c:v>Cultivated fields</c:v>
                </c:pt>
              </c:strCache>
            </c:strRef>
          </c:tx>
          <c:invertIfNegative val="0"/>
          <c:errBars>
            <c:errBarType val="both"/>
            <c:errValType val="cust"/>
            <c:noEndCap val="0"/>
            <c:plus>
              <c:numRef>
                <c:f>'[Chart in Microsoft Word]Sheet1'!$H$6:$H$8</c:f>
                <c:numCache>
                  <c:formatCode>General</c:formatCode>
                  <c:ptCount val="3"/>
                  <c:pt idx="0">
                    <c:v>0.24</c:v>
                  </c:pt>
                  <c:pt idx="1">
                    <c:v>0.38</c:v>
                  </c:pt>
                  <c:pt idx="2">
                    <c:v>0.7</c:v>
                  </c:pt>
                </c:numCache>
              </c:numRef>
            </c:plus>
            <c:minus>
              <c:numRef>
                <c:f>'[Chart in Microsoft Word]Sheet1'!$H$6:$H$8</c:f>
                <c:numCache>
                  <c:formatCode>General</c:formatCode>
                  <c:ptCount val="3"/>
                  <c:pt idx="0">
                    <c:v>0.24</c:v>
                  </c:pt>
                  <c:pt idx="1">
                    <c:v>0.38</c:v>
                  </c:pt>
                  <c:pt idx="2">
                    <c:v>0.7</c:v>
                  </c:pt>
                </c:numCache>
              </c:numRef>
            </c:minus>
          </c:errBars>
          <c:cat>
            <c:numRef>
              <c:f>'[Chart in Microsoft Word]Sheet1'!$A$2:$A$4</c:f>
              <c:numCache>
                <c:formatCode>General</c:formatCode>
                <c:ptCount val="3"/>
                <c:pt idx="0">
                  <c:v>1967</c:v>
                </c:pt>
                <c:pt idx="1">
                  <c:v>1996</c:v>
                </c:pt>
                <c:pt idx="2">
                  <c:v>2012</c:v>
                </c:pt>
              </c:numCache>
            </c:numRef>
          </c:cat>
          <c:val>
            <c:numRef>
              <c:f>'[Chart in Microsoft Word]Sheet1'!$H$2:$H$4</c:f>
              <c:numCache>
                <c:formatCode>General</c:formatCode>
                <c:ptCount val="3"/>
                <c:pt idx="0">
                  <c:v>33.299999999999997</c:v>
                </c:pt>
                <c:pt idx="1">
                  <c:v>5.93</c:v>
                </c:pt>
                <c:pt idx="2">
                  <c:v>5.19</c:v>
                </c:pt>
              </c:numCache>
            </c:numRef>
          </c:val>
          <c:extLst>
            <c:ext xmlns:c16="http://schemas.microsoft.com/office/drawing/2014/chart" uri="{C3380CC4-5D6E-409C-BE32-E72D297353CC}">
              <c16:uniqueId val="{00000006-EE34-4B89-AFB5-DCDC1D9D916F}"/>
            </c:ext>
          </c:extLst>
        </c:ser>
        <c:dLbls>
          <c:showLegendKey val="0"/>
          <c:showVal val="0"/>
          <c:showCatName val="0"/>
          <c:showSerName val="0"/>
          <c:showPercent val="0"/>
          <c:showBubbleSize val="0"/>
        </c:dLbls>
        <c:gapWidth val="75"/>
        <c:overlap val="100"/>
        <c:axId val="154998656"/>
        <c:axId val="155000832"/>
      </c:barChart>
      <c:catAx>
        <c:axId val="154998656"/>
        <c:scaling>
          <c:orientation val="minMax"/>
        </c:scaling>
        <c:delete val="0"/>
        <c:axPos val="b"/>
        <c:title>
          <c:tx>
            <c:rich>
              <a:bodyPr/>
              <a:lstStyle/>
              <a:p>
                <a:pPr>
                  <a:defRPr sz="1600"/>
                </a:pPr>
                <a:r>
                  <a:rPr lang="en-GB" sz="1600">
                    <a:latin typeface="Times New Roman" pitchFamily="18" charset="0"/>
                    <a:cs typeface="Times New Roman" pitchFamily="18" charset="0"/>
                  </a:rPr>
                  <a:t>Year when photograph was taken</a:t>
                </a:r>
              </a:p>
            </c:rich>
          </c:tx>
          <c:overlay val="0"/>
        </c:title>
        <c:numFmt formatCode="General" sourceLinked="1"/>
        <c:majorTickMark val="none"/>
        <c:minorTickMark val="none"/>
        <c:tickLblPos val="nextTo"/>
        <c:crossAx val="155000832"/>
        <c:crosses val="autoZero"/>
        <c:auto val="1"/>
        <c:lblAlgn val="ctr"/>
        <c:lblOffset val="100"/>
        <c:noMultiLvlLbl val="0"/>
      </c:catAx>
      <c:valAx>
        <c:axId val="155000832"/>
        <c:scaling>
          <c:orientation val="minMax"/>
          <c:max val="1"/>
        </c:scaling>
        <c:delete val="0"/>
        <c:axPos val="l"/>
        <c:title>
          <c:tx>
            <c:rich>
              <a:bodyPr/>
              <a:lstStyle/>
              <a:p>
                <a:pPr>
                  <a:defRPr sz="1600"/>
                </a:pPr>
                <a:r>
                  <a:rPr lang="en-GB" sz="1600">
                    <a:latin typeface="Times New Roman" pitchFamily="18" charset="0"/>
                    <a:cs typeface="Times New Roman" pitchFamily="18" charset="0"/>
                  </a:rPr>
                  <a:t>Aerial cover percentage (%)</a:t>
                </a:r>
              </a:p>
            </c:rich>
          </c:tx>
          <c:overlay val="0"/>
        </c:title>
        <c:numFmt formatCode="0%" sourceLinked="1"/>
        <c:majorTickMark val="out"/>
        <c:minorTickMark val="none"/>
        <c:tickLblPos val="nextTo"/>
        <c:crossAx val="154998656"/>
        <c:crosses val="autoZero"/>
        <c:crossBetween val="between"/>
      </c:valAx>
    </c:plotArea>
    <c:legend>
      <c:legendPos val="r"/>
      <c:layout>
        <c:manualLayout>
          <c:xMode val="edge"/>
          <c:yMode val="edge"/>
          <c:x val="0.76826266451345171"/>
          <c:y val="0.11564730645720957"/>
          <c:w val="0.22645816126131088"/>
          <c:h val="0.67664000839712557"/>
        </c:manualLayout>
      </c:layout>
      <c:overlay val="0"/>
      <c:txPr>
        <a:bodyPr/>
        <a:lstStyle/>
        <a:p>
          <a:pPr>
            <a:defRPr sz="1600"/>
          </a:pPr>
          <a:endParaRPr lang="en-US"/>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'annual rate of change'!$A$6</c:f>
              <c:strCache>
                <c:ptCount val="1"/>
                <c:pt idx="0">
                  <c:v>Abandoned</c:v>
                </c:pt>
              </c:strCache>
            </c:strRef>
          </c:tx>
          <c:spPr>
            <a:solidFill>
              <a:schemeClr val="accent4">
                <a:lumMod val="75000"/>
              </a:schemeClr>
            </a:solidFill>
            <a:ln>
              <a:noFill/>
            </a:ln>
            <a:effectLst/>
          </c:spPr>
          <c:invertIfNegative val="0"/>
          <c:cat>
            <c:strRef>
              <c:f>'annual rate of change'!$B$5:$E$5</c:f>
              <c:strCache>
                <c:ptCount val="4"/>
                <c:pt idx="0">
                  <c:v>1950s</c:v>
                </c:pt>
                <c:pt idx="1">
                  <c:v>1970s</c:v>
                </c:pt>
                <c:pt idx="2">
                  <c:v>1990s</c:v>
                </c:pt>
                <c:pt idx="3">
                  <c:v>2010s</c:v>
                </c:pt>
              </c:strCache>
            </c:strRef>
          </c:cat>
          <c:val>
            <c:numRef>
              <c:f>'annual rate of change'!$B$6:$E$6</c:f>
              <c:numCache>
                <c:formatCode>0.0</c:formatCode>
                <c:ptCount val="4"/>
                <c:pt idx="0">
                  <c:v>1.7037037037037035</c:v>
                </c:pt>
                <c:pt idx="1">
                  <c:v>3.4074074074074079</c:v>
                </c:pt>
                <c:pt idx="2">
                  <c:v>11.592592592592593</c:v>
                </c:pt>
                <c:pt idx="3">
                  <c:v>15</c:v>
                </c:pt>
              </c:numCache>
            </c:numRef>
          </c:val>
          <c:extLst>
            <c:ext xmlns:c16="http://schemas.microsoft.com/office/drawing/2014/chart" uri="{C3380CC4-5D6E-409C-BE32-E72D297353CC}">
              <c16:uniqueId val="{00000000-4A05-4F20-8D3D-12DB4345D18E}"/>
            </c:ext>
          </c:extLst>
        </c:ser>
        <c:ser>
          <c:idx val="1"/>
          <c:order val="1"/>
          <c:tx>
            <c:strRef>
              <c:f>'annual rate of change'!$A$7</c:f>
              <c:strCache>
                <c:ptCount val="1"/>
                <c:pt idx="0">
                  <c:v>Active</c:v>
                </c:pt>
              </c:strCache>
            </c:strRef>
          </c:tx>
          <c:spPr>
            <a:solidFill>
              <a:schemeClr val="accent6">
                <a:lumMod val="75000"/>
              </a:schemeClr>
            </a:solidFill>
            <a:ln>
              <a:noFill/>
            </a:ln>
            <a:effectLst/>
          </c:spPr>
          <c:invertIfNegative val="0"/>
          <c:cat>
            <c:strRef>
              <c:f>'annual rate of change'!$B$5:$E$5</c:f>
              <c:strCache>
                <c:ptCount val="4"/>
                <c:pt idx="0">
                  <c:v>1950s</c:v>
                </c:pt>
                <c:pt idx="1">
                  <c:v>1970s</c:v>
                </c:pt>
                <c:pt idx="2">
                  <c:v>1990s</c:v>
                </c:pt>
                <c:pt idx="3">
                  <c:v>2010s</c:v>
                </c:pt>
              </c:strCache>
            </c:strRef>
          </c:cat>
          <c:val>
            <c:numRef>
              <c:f>'annual rate of change'!$B$7:$E$7</c:f>
              <c:numCache>
                <c:formatCode>0.0</c:formatCode>
                <c:ptCount val="4"/>
                <c:pt idx="0">
                  <c:v>27.962962962962962</c:v>
                </c:pt>
                <c:pt idx="1">
                  <c:v>25.777777777777775</c:v>
                </c:pt>
                <c:pt idx="2">
                  <c:v>21</c:v>
                </c:pt>
                <c:pt idx="3">
                  <c:v>16.814814814814813</c:v>
                </c:pt>
              </c:numCache>
            </c:numRef>
          </c:val>
          <c:extLst>
            <c:ext xmlns:c16="http://schemas.microsoft.com/office/drawing/2014/chart" uri="{C3380CC4-5D6E-409C-BE32-E72D297353CC}">
              <c16:uniqueId val="{00000001-4A05-4F20-8D3D-12DB4345D18E}"/>
            </c:ext>
          </c:extLst>
        </c:ser>
        <c:dLbls>
          <c:showLegendKey val="0"/>
          <c:showVal val="0"/>
          <c:showCatName val="0"/>
          <c:showSerName val="0"/>
          <c:showPercent val="0"/>
          <c:showBubbleSize val="0"/>
        </c:dLbls>
        <c:gapWidth val="219"/>
        <c:overlap val="-27"/>
        <c:axId val="425655464"/>
        <c:axId val="425653496"/>
      </c:barChart>
      <c:catAx>
        <c:axId val="425655464"/>
        <c:scaling>
          <c:orientation val="minMax"/>
        </c:scaling>
        <c:delete val="1"/>
        <c:axPos val="b"/>
        <c:numFmt formatCode="General" sourceLinked="1"/>
        <c:majorTickMark val="none"/>
        <c:minorTickMark val="none"/>
        <c:tickLblPos val="nextTo"/>
        <c:crossAx val="425653496"/>
        <c:crosses val="autoZero"/>
        <c:auto val="1"/>
        <c:lblAlgn val="ctr"/>
        <c:lblOffset val="100"/>
        <c:noMultiLvlLbl val="0"/>
      </c:catAx>
      <c:valAx>
        <c:axId val="425653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solidFill>
                      <a:schemeClr val="tx1"/>
                    </a:solidFill>
                  </a:rPr>
                  <a:t>% of land area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2565546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'annual rate of change'!$A$18</c:f>
              <c:strCache>
                <c:ptCount val="1"/>
                <c:pt idx="0">
                  <c:v>Abandoned</c:v>
                </c:pt>
              </c:strCache>
            </c:strRef>
          </c:tx>
          <c:spPr>
            <a:solidFill>
              <a:schemeClr val="accent4">
                <a:lumMod val="75000"/>
              </a:schemeClr>
            </a:solidFill>
            <a:ln>
              <a:noFill/>
            </a:ln>
            <a:effectLst/>
          </c:spPr>
          <c:invertIfNegative val="0"/>
          <c:cat>
            <c:strRef>
              <c:f>'annual rate of change'!$B$17:$E$17</c:f>
              <c:strCache>
                <c:ptCount val="4"/>
                <c:pt idx="0">
                  <c:v>1950s</c:v>
                </c:pt>
                <c:pt idx="1">
                  <c:v>1970s</c:v>
                </c:pt>
                <c:pt idx="2">
                  <c:v>1990s</c:v>
                </c:pt>
                <c:pt idx="3">
                  <c:v>2010s</c:v>
                </c:pt>
              </c:strCache>
            </c:strRef>
          </c:cat>
          <c:val>
            <c:numRef>
              <c:f>'annual rate of change'!$B$18:$E$18</c:f>
              <c:numCache>
                <c:formatCode>0.0</c:formatCode>
                <c:ptCount val="4"/>
                <c:pt idx="0">
                  <c:v>0.96296296296296313</c:v>
                </c:pt>
                <c:pt idx="1">
                  <c:v>1.4444444444444446</c:v>
                </c:pt>
                <c:pt idx="2">
                  <c:v>8.0370370370370363</c:v>
                </c:pt>
                <c:pt idx="3">
                  <c:v>14.185185185185185</c:v>
                </c:pt>
              </c:numCache>
            </c:numRef>
          </c:val>
          <c:extLst>
            <c:ext xmlns:c16="http://schemas.microsoft.com/office/drawing/2014/chart" uri="{C3380CC4-5D6E-409C-BE32-E72D297353CC}">
              <c16:uniqueId val="{00000000-A662-412B-BF74-B3AABEE81861}"/>
            </c:ext>
          </c:extLst>
        </c:ser>
        <c:ser>
          <c:idx val="1"/>
          <c:order val="1"/>
          <c:tx>
            <c:strRef>
              <c:f>'annual rate of change'!$A$19</c:f>
              <c:strCache>
                <c:ptCount val="1"/>
                <c:pt idx="0">
                  <c:v>Active</c:v>
                </c:pt>
              </c:strCache>
            </c:strRef>
          </c:tx>
          <c:spPr>
            <a:solidFill>
              <a:schemeClr val="accent6">
                <a:lumMod val="75000"/>
              </a:schemeClr>
            </a:solidFill>
            <a:ln>
              <a:noFill/>
            </a:ln>
            <a:effectLst/>
          </c:spPr>
          <c:invertIfNegative val="0"/>
          <c:cat>
            <c:strRef>
              <c:f>'annual rate of change'!$B$17:$E$17</c:f>
              <c:strCache>
                <c:ptCount val="4"/>
                <c:pt idx="0">
                  <c:v>1950s</c:v>
                </c:pt>
                <c:pt idx="1">
                  <c:v>1970s</c:v>
                </c:pt>
                <c:pt idx="2">
                  <c:v>1990s</c:v>
                </c:pt>
                <c:pt idx="3">
                  <c:v>2010s</c:v>
                </c:pt>
              </c:strCache>
            </c:strRef>
          </c:cat>
          <c:val>
            <c:numRef>
              <c:f>'annual rate of change'!$B$19:$E$19</c:f>
              <c:numCache>
                <c:formatCode>0.0</c:formatCode>
                <c:ptCount val="4"/>
                <c:pt idx="0">
                  <c:v>25.296296296296294</c:v>
                </c:pt>
                <c:pt idx="1">
                  <c:v>24.148148148148149</c:v>
                </c:pt>
                <c:pt idx="2">
                  <c:v>17.888888888888889</c:v>
                </c:pt>
                <c:pt idx="3">
                  <c:v>11.25925925925926</c:v>
                </c:pt>
              </c:numCache>
            </c:numRef>
          </c:val>
          <c:extLst>
            <c:ext xmlns:c16="http://schemas.microsoft.com/office/drawing/2014/chart" uri="{C3380CC4-5D6E-409C-BE32-E72D297353CC}">
              <c16:uniqueId val="{00000001-A662-412B-BF74-B3AABEE81861}"/>
            </c:ext>
          </c:extLst>
        </c:ser>
        <c:dLbls>
          <c:showLegendKey val="0"/>
          <c:showVal val="0"/>
          <c:showCatName val="0"/>
          <c:showSerName val="0"/>
          <c:showPercent val="0"/>
          <c:showBubbleSize val="0"/>
        </c:dLbls>
        <c:gapWidth val="219"/>
        <c:overlap val="-27"/>
        <c:axId val="417437272"/>
        <c:axId val="417434976"/>
      </c:barChart>
      <c:catAx>
        <c:axId val="41743727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17434976"/>
        <c:crosses val="autoZero"/>
        <c:auto val="1"/>
        <c:lblAlgn val="ctr"/>
        <c:lblOffset val="100"/>
        <c:noMultiLvlLbl val="0"/>
      </c:catAx>
      <c:valAx>
        <c:axId val="417434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solidFill>
                      <a:schemeClr val="tx1"/>
                    </a:solidFill>
                  </a:rPr>
                  <a:t>% of land area</a:t>
                </a:r>
              </a:p>
            </c:rich>
          </c:tx>
          <c:layout>
            <c:manualLayout>
              <c:xMode val="edge"/>
              <c:yMode val="edge"/>
              <c:x val="3.3872209391839873E-2"/>
              <c:y val="0.2015789528285249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17437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'annual rate of change'!$O$6</c:f>
              <c:strCache>
                <c:ptCount val="1"/>
                <c:pt idx="0">
                  <c:v>Abandoned</c:v>
                </c:pt>
              </c:strCache>
            </c:strRef>
          </c:tx>
          <c:spPr>
            <a:solidFill>
              <a:schemeClr val="accent4">
                <a:lumMod val="75000"/>
              </a:schemeClr>
            </a:solidFill>
            <a:ln>
              <a:noFill/>
            </a:ln>
            <a:effectLst/>
          </c:spPr>
          <c:invertIfNegative val="0"/>
          <c:cat>
            <c:strRef>
              <c:f>'annual rate of change'!$P$5:$S$5</c:f>
              <c:strCache>
                <c:ptCount val="4"/>
                <c:pt idx="0">
                  <c:v>1950s</c:v>
                </c:pt>
                <c:pt idx="1">
                  <c:v>1970s</c:v>
                </c:pt>
                <c:pt idx="2">
                  <c:v>1990s</c:v>
                </c:pt>
                <c:pt idx="3">
                  <c:v>2010s</c:v>
                </c:pt>
              </c:strCache>
            </c:strRef>
          </c:cat>
          <c:val>
            <c:numRef>
              <c:f>'annual rate of change'!$P$6:$S$6</c:f>
              <c:numCache>
                <c:formatCode>0.0</c:formatCode>
                <c:ptCount val="4"/>
                <c:pt idx="0">
                  <c:v>2.074074074074074</c:v>
                </c:pt>
                <c:pt idx="1">
                  <c:v>2.6666666666666665</c:v>
                </c:pt>
                <c:pt idx="2">
                  <c:v>8.2592592592592595</c:v>
                </c:pt>
                <c:pt idx="3">
                  <c:v>11.74074074074074</c:v>
                </c:pt>
              </c:numCache>
            </c:numRef>
          </c:val>
          <c:extLst>
            <c:ext xmlns:c16="http://schemas.microsoft.com/office/drawing/2014/chart" uri="{C3380CC4-5D6E-409C-BE32-E72D297353CC}">
              <c16:uniqueId val="{00000000-5D7E-46FD-8B15-1D3F264BDEA9}"/>
            </c:ext>
          </c:extLst>
        </c:ser>
        <c:ser>
          <c:idx val="1"/>
          <c:order val="1"/>
          <c:tx>
            <c:strRef>
              <c:f>'annual rate of change'!$O$7</c:f>
              <c:strCache>
                <c:ptCount val="1"/>
                <c:pt idx="0">
                  <c:v>Active</c:v>
                </c:pt>
              </c:strCache>
            </c:strRef>
          </c:tx>
          <c:spPr>
            <a:solidFill>
              <a:schemeClr val="accent6">
                <a:lumMod val="75000"/>
              </a:schemeClr>
            </a:solidFill>
            <a:ln>
              <a:noFill/>
            </a:ln>
            <a:effectLst/>
          </c:spPr>
          <c:invertIfNegative val="0"/>
          <c:cat>
            <c:strRef>
              <c:f>'annual rate of change'!$P$5:$S$5</c:f>
              <c:strCache>
                <c:ptCount val="4"/>
                <c:pt idx="0">
                  <c:v>1950s</c:v>
                </c:pt>
                <c:pt idx="1">
                  <c:v>1970s</c:v>
                </c:pt>
                <c:pt idx="2">
                  <c:v>1990s</c:v>
                </c:pt>
                <c:pt idx="3">
                  <c:v>2010s</c:v>
                </c:pt>
              </c:strCache>
            </c:strRef>
          </c:cat>
          <c:val>
            <c:numRef>
              <c:f>'annual rate of change'!$P$7:$S$7</c:f>
              <c:numCache>
                <c:formatCode>0.0</c:formatCode>
                <c:ptCount val="4"/>
                <c:pt idx="0">
                  <c:v>20.37037037037037</c:v>
                </c:pt>
                <c:pt idx="1">
                  <c:v>19.703703703703702</c:v>
                </c:pt>
                <c:pt idx="2">
                  <c:v>15.074074074074074</c:v>
                </c:pt>
                <c:pt idx="3">
                  <c:v>11.222222222222223</c:v>
                </c:pt>
              </c:numCache>
            </c:numRef>
          </c:val>
          <c:extLst>
            <c:ext xmlns:c16="http://schemas.microsoft.com/office/drawing/2014/chart" uri="{C3380CC4-5D6E-409C-BE32-E72D297353CC}">
              <c16:uniqueId val="{00000001-5D7E-46FD-8B15-1D3F264BDEA9}"/>
            </c:ext>
          </c:extLst>
        </c:ser>
        <c:dLbls>
          <c:showLegendKey val="0"/>
          <c:showVal val="0"/>
          <c:showCatName val="0"/>
          <c:showSerName val="0"/>
          <c:showPercent val="0"/>
          <c:showBubbleSize val="0"/>
        </c:dLbls>
        <c:gapWidth val="219"/>
        <c:overlap val="-27"/>
        <c:axId val="285755472"/>
        <c:axId val="285753832"/>
      </c:barChart>
      <c:catAx>
        <c:axId val="285755472"/>
        <c:scaling>
          <c:orientation val="minMax"/>
        </c:scaling>
        <c:delete val="1"/>
        <c:axPos val="b"/>
        <c:numFmt formatCode="General" sourceLinked="1"/>
        <c:majorTickMark val="none"/>
        <c:minorTickMark val="none"/>
        <c:tickLblPos val="nextTo"/>
        <c:crossAx val="285753832"/>
        <c:crosses val="autoZero"/>
        <c:auto val="1"/>
        <c:lblAlgn val="ctr"/>
        <c:lblOffset val="100"/>
        <c:noMultiLvlLbl val="0"/>
      </c:catAx>
      <c:valAx>
        <c:axId val="285753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solidFill>
                      <a:schemeClr val="tx1"/>
                    </a:solidFill>
                  </a:rPr>
                  <a:t>% of land area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85755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'annual rate of change'!$O$18</c:f>
              <c:strCache>
                <c:ptCount val="1"/>
                <c:pt idx="0">
                  <c:v>Abandoned</c:v>
                </c:pt>
              </c:strCache>
            </c:strRef>
          </c:tx>
          <c:spPr>
            <a:solidFill>
              <a:schemeClr val="accent4">
                <a:lumMod val="75000"/>
              </a:schemeClr>
            </a:solidFill>
            <a:ln>
              <a:noFill/>
            </a:ln>
            <a:effectLst/>
          </c:spPr>
          <c:invertIfNegative val="0"/>
          <c:cat>
            <c:strRef>
              <c:f>'annual rate of change'!$P$17:$S$17</c:f>
              <c:strCache>
                <c:ptCount val="4"/>
                <c:pt idx="0">
                  <c:v>1950s</c:v>
                </c:pt>
                <c:pt idx="1">
                  <c:v>1970s</c:v>
                </c:pt>
                <c:pt idx="2">
                  <c:v>1990s</c:v>
                </c:pt>
                <c:pt idx="3">
                  <c:v>2010s</c:v>
                </c:pt>
              </c:strCache>
            </c:strRef>
          </c:cat>
          <c:val>
            <c:numRef>
              <c:f>'annual rate of change'!$P$18:$S$18</c:f>
              <c:numCache>
                <c:formatCode>0.0</c:formatCode>
                <c:ptCount val="4"/>
                <c:pt idx="0">
                  <c:v>0.81481481481481488</c:v>
                </c:pt>
                <c:pt idx="1">
                  <c:v>2.7037037037037037</c:v>
                </c:pt>
                <c:pt idx="2">
                  <c:v>8.148148148148147</c:v>
                </c:pt>
                <c:pt idx="3">
                  <c:v>14.296296296296296</c:v>
                </c:pt>
              </c:numCache>
            </c:numRef>
          </c:val>
          <c:extLst>
            <c:ext xmlns:c16="http://schemas.microsoft.com/office/drawing/2014/chart" uri="{C3380CC4-5D6E-409C-BE32-E72D297353CC}">
              <c16:uniqueId val="{00000000-E555-4200-9422-F925F423BE18}"/>
            </c:ext>
          </c:extLst>
        </c:ser>
        <c:ser>
          <c:idx val="1"/>
          <c:order val="1"/>
          <c:tx>
            <c:strRef>
              <c:f>'annual rate of change'!$O$19</c:f>
              <c:strCache>
                <c:ptCount val="1"/>
                <c:pt idx="0">
                  <c:v>Active</c:v>
                </c:pt>
              </c:strCache>
            </c:strRef>
          </c:tx>
          <c:spPr>
            <a:solidFill>
              <a:schemeClr val="accent6">
                <a:lumMod val="75000"/>
              </a:schemeClr>
            </a:solidFill>
            <a:ln>
              <a:solidFill>
                <a:schemeClr val="accent6">
                  <a:lumMod val="75000"/>
                </a:schemeClr>
              </a:solidFill>
            </a:ln>
            <a:effectLst/>
          </c:spPr>
          <c:invertIfNegative val="0"/>
          <c:cat>
            <c:strRef>
              <c:f>'annual rate of change'!$P$17:$S$17</c:f>
              <c:strCache>
                <c:ptCount val="4"/>
                <c:pt idx="0">
                  <c:v>1950s</c:v>
                </c:pt>
                <c:pt idx="1">
                  <c:v>1970s</c:v>
                </c:pt>
                <c:pt idx="2">
                  <c:v>1990s</c:v>
                </c:pt>
                <c:pt idx="3">
                  <c:v>2010s</c:v>
                </c:pt>
              </c:strCache>
            </c:strRef>
          </c:cat>
          <c:val>
            <c:numRef>
              <c:f>'annual rate of change'!$P$19:$S$19</c:f>
              <c:numCache>
                <c:formatCode>0.0</c:formatCode>
                <c:ptCount val="4"/>
                <c:pt idx="0">
                  <c:v>14.703703703703704</c:v>
                </c:pt>
                <c:pt idx="1">
                  <c:v>13.666666666666666</c:v>
                </c:pt>
                <c:pt idx="2">
                  <c:v>9.851851851851853</c:v>
                </c:pt>
                <c:pt idx="3">
                  <c:v>6.5555555555555545</c:v>
                </c:pt>
              </c:numCache>
            </c:numRef>
          </c:val>
          <c:extLst>
            <c:ext xmlns:c16="http://schemas.microsoft.com/office/drawing/2014/chart" uri="{C3380CC4-5D6E-409C-BE32-E72D297353CC}">
              <c16:uniqueId val="{00000001-E555-4200-9422-F925F423BE18}"/>
            </c:ext>
          </c:extLst>
        </c:ser>
        <c:dLbls>
          <c:showLegendKey val="0"/>
          <c:showVal val="0"/>
          <c:showCatName val="0"/>
          <c:showSerName val="0"/>
          <c:showPercent val="0"/>
          <c:showBubbleSize val="0"/>
        </c:dLbls>
        <c:gapWidth val="219"/>
        <c:overlap val="-27"/>
        <c:axId val="418269696"/>
        <c:axId val="418269368"/>
      </c:barChart>
      <c:catAx>
        <c:axId val="418269696"/>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18269368"/>
        <c:crosses val="autoZero"/>
        <c:auto val="1"/>
        <c:lblAlgn val="ctr"/>
        <c:lblOffset val="100"/>
        <c:noMultiLvlLbl val="0"/>
      </c:catAx>
      <c:valAx>
        <c:axId val="418269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solidFill>
                      <a:schemeClr val="tx1"/>
                    </a:solidFill>
                  </a:rPr>
                  <a:t>% of land area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18269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174625782698664"/>
          <c:y val="2.9090909090909091E-2"/>
          <c:w val="0.7266553796816354"/>
          <c:h val="0.83265435456931525"/>
        </c:manualLayout>
      </c:layout>
      <c:barChart>
        <c:barDir val="col"/>
        <c:grouping val="clustered"/>
        <c:varyColors val="0"/>
        <c:ser>
          <c:idx val="0"/>
          <c:order val="0"/>
          <c:tx>
            <c:strRef>
              <c:f>Sheet1!$B$1</c:f>
              <c:strCache>
                <c:ptCount val="1"/>
                <c:pt idx="0">
                  <c:v>Fairbairn</c:v>
                </c:pt>
              </c:strCache>
            </c:strRef>
          </c:tx>
          <c:invertIfNegative val="0"/>
          <c:cat>
            <c:strRef>
              <c:f>Sheet1!$A$2:$A$3</c:f>
              <c:strCache>
                <c:ptCount val="2"/>
                <c:pt idx="0">
                  <c:v>Cultivating home garden</c:v>
                </c:pt>
                <c:pt idx="1">
                  <c:v>Cultivating field</c:v>
                </c:pt>
              </c:strCache>
            </c:strRef>
          </c:cat>
          <c:val>
            <c:numRef>
              <c:f>Sheet1!$B$2:$B$3</c:f>
              <c:numCache>
                <c:formatCode>General</c:formatCode>
                <c:ptCount val="2"/>
                <c:pt idx="0">
                  <c:v>51.6</c:v>
                </c:pt>
                <c:pt idx="1">
                  <c:v>13.3</c:v>
                </c:pt>
              </c:numCache>
            </c:numRef>
          </c:val>
          <c:extLst>
            <c:ext xmlns:c16="http://schemas.microsoft.com/office/drawing/2014/chart" uri="{C3380CC4-5D6E-409C-BE32-E72D297353CC}">
              <c16:uniqueId val="{00000000-7EDB-40A9-AFFF-87DE13AC5345}"/>
            </c:ext>
          </c:extLst>
        </c:ser>
        <c:ser>
          <c:idx val="1"/>
          <c:order val="1"/>
          <c:tx>
            <c:strRef>
              <c:f>Sheet1!$C$1</c:f>
              <c:strCache>
                <c:ptCount val="1"/>
                <c:pt idx="0">
                  <c:v>Ntloko</c:v>
                </c:pt>
              </c:strCache>
            </c:strRef>
          </c:tx>
          <c:invertIfNegative val="0"/>
          <c:cat>
            <c:strRef>
              <c:f>Sheet1!$A$2:$A$3</c:f>
              <c:strCache>
                <c:ptCount val="2"/>
                <c:pt idx="0">
                  <c:v>Cultivating home garden</c:v>
                </c:pt>
                <c:pt idx="1">
                  <c:v>Cultivating field</c:v>
                </c:pt>
              </c:strCache>
            </c:strRef>
          </c:cat>
          <c:val>
            <c:numRef>
              <c:f>Sheet1!$C$2:$C$3</c:f>
              <c:numCache>
                <c:formatCode>General</c:formatCode>
                <c:ptCount val="2"/>
                <c:pt idx="0">
                  <c:v>55</c:v>
                </c:pt>
                <c:pt idx="1">
                  <c:v>8.3000000000000007</c:v>
                </c:pt>
              </c:numCache>
            </c:numRef>
          </c:val>
          <c:extLst>
            <c:ext xmlns:c16="http://schemas.microsoft.com/office/drawing/2014/chart" uri="{C3380CC4-5D6E-409C-BE32-E72D297353CC}">
              <c16:uniqueId val="{00000001-7EDB-40A9-AFFF-87DE13AC5345}"/>
            </c:ext>
          </c:extLst>
        </c:ser>
        <c:dLbls>
          <c:showLegendKey val="0"/>
          <c:showVal val="0"/>
          <c:showCatName val="0"/>
          <c:showSerName val="0"/>
          <c:showPercent val="0"/>
          <c:showBubbleSize val="0"/>
        </c:dLbls>
        <c:gapWidth val="150"/>
        <c:axId val="181283072"/>
        <c:axId val="181284864"/>
      </c:barChart>
      <c:catAx>
        <c:axId val="181283072"/>
        <c:scaling>
          <c:orientation val="minMax"/>
        </c:scaling>
        <c:delete val="0"/>
        <c:axPos val="b"/>
        <c:numFmt formatCode="General" sourceLinked="0"/>
        <c:majorTickMark val="out"/>
        <c:minorTickMark val="none"/>
        <c:tickLblPos val="nextTo"/>
        <c:txPr>
          <a:bodyPr/>
          <a:lstStyle/>
          <a:p>
            <a:pPr>
              <a:defRPr b="1"/>
            </a:pPr>
            <a:endParaRPr lang="en-US"/>
          </a:p>
        </c:txPr>
        <c:crossAx val="181284864"/>
        <c:crosses val="autoZero"/>
        <c:auto val="1"/>
        <c:lblAlgn val="ctr"/>
        <c:lblOffset val="100"/>
        <c:noMultiLvlLbl val="0"/>
      </c:catAx>
      <c:valAx>
        <c:axId val="181284864"/>
        <c:scaling>
          <c:orientation val="minMax"/>
          <c:max val="100"/>
        </c:scaling>
        <c:delete val="0"/>
        <c:axPos val="l"/>
        <c:title>
          <c:tx>
            <c:rich>
              <a:bodyPr rot="-5400000" vert="horz"/>
              <a:lstStyle/>
              <a:p>
                <a:pPr>
                  <a:defRPr b="1"/>
                </a:pPr>
                <a:r>
                  <a:rPr lang="en-ZA" b="1" baseline="0"/>
                  <a:t>Percentage of households</a:t>
                </a:r>
                <a:endParaRPr lang="en-ZA" b="1"/>
              </a:p>
            </c:rich>
          </c:tx>
          <c:layout>
            <c:manualLayout>
              <c:xMode val="edge"/>
              <c:yMode val="edge"/>
              <c:x val="2.3088003064444123E-2"/>
              <c:y val="0.15075710219398103"/>
            </c:manualLayout>
          </c:layout>
          <c:overlay val="0"/>
        </c:title>
        <c:numFmt formatCode="General" sourceLinked="1"/>
        <c:majorTickMark val="out"/>
        <c:minorTickMark val="none"/>
        <c:tickLblPos val="nextTo"/>
        <c:crossAx val="181283072"/>
        <c:crosses val="autoZero"/>
        <c:crossBetween val="between"/>
      </c:valAx>
    </c:plotArea>
    <c:legend>
      <c:legendPos val="r"/>
      <c:overlay val="0"/>
    </c:legend>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101">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101">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101">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101">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drawing1.xml><?xml version="1.0" encoding="utf-8"?>
<c:userShapes xmlns:c="http://schemas.openxmlformats.org/drawingml/2006/chart">
  <cdr:relSizeAnchor xmlns:cdr="http://schemas.openxmlformats.org/drawingml/2006/chartDrawing">
    <cdr:from>
      <cdr:x>0.2955</cdr:x>
      <cdr:y>0.08589</cdr:y>
    </cdr:from>
    <cdr:to>
      <cdr:x>0.70031</cdr:x>
      <cdr:y>0.19405</cdr:y>
    </cdr:to>
    <cdr:sp macro="" textlink="">
      <cdr:nvSpPr>
        <cdr:cNvPr id="2" name="TextBox 12"/>
        <cdr:cNvSpPr txBox="1"/>
      </cdr:nvSpPr>
      <cdr:spPr>
        <a:xfrm xmlns:a="http://schemas.openxmlformats.org/drawingml/2006/main">
          <a:off x="1756363" y="222533"/>
          <a:ext cx="2405986" cy="280205"/>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CA" sz="1200"/>
            <a:t>Total Average Income is 1698 (ZAR) </a:t>
          </a:r>
        </a:p>
      </cdr:txBody>
    </cdr:sp>
  </cdr:relSizeAnchor>
</c:userShapes>
</file>

<file path=ppt/drawings/drawing2.xml><?xml version="1.0" encoding="utf-8"?>
<c:userShapes xmlns:c="http://schemas.openxmlformats.org/drawingml/2006/chart">
  <cdr:relSizeAnchor xmlns:cdr="http://schemas.openxmlformats.org/drawingml/2006/chartDrawing">
    <cdr:from>
      <cdr:x>0.27994</cdr:x>
      <cdr:y>0.07007</cdr:y>
    </cdr:from>
    <cdr:to>
      <cdr:x>0.73333</cdr:x>
      <cdr:y>0.17254</cdr:y>
    </cdr:to>
    <cdr:sp macro="" textlink="">
      <cdr:nvSpPr>
        <cdr:cNvPr id="2" name="TextBox 12"/>
        <cdr:cNvSpPr txBox="1"/>
      </cdr:nvSpPr>
      <cdr:spPr>
        <a:xfrm xmlns:a="http://schemas.openxmlformats.org/drawingml/2006/main">
          <a:off x="1279901" y="183543"/>
          <a:ext cx="2072899" cy="26840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CA" sz="1200" dirty="0"/>
            <a:t>Total Average Income is 5293 (ZAR)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9073FDEB-3E7A-4313-B18A-1103C18F51DD}" type="datetimeFigureOut">
              <a:rPr lang="en-ZA" smtClean="0"/>
              <a:t>2020/04/16</a:t>
            </a:fld>
            <a:endParaRPr lang="en-ZA" dirty="0"/>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0B1FEDC2-D384-4F17-A013-9B6191FB8CF4}" type="slidenum">
              <a:rPr lang="en-ZA" smtClean="0"/>
              <a:t>‹#›</a:t>
            </a:fld>
            <a:endParaRPr lang="en-ZA" dirty="0"/>
          </a:p>
        </p:txBody>
      </p:sp>
    </p:spTree>
    <p:extLst>
      <p:ext uri="{BB962C8B-B14F-4D97-AF65-F5344CB8AC3E}">
        <p14:creationId xmlns:p14="http://schemas.microsoft.com/office/powerpoint/2010/main" val="1624921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2000" dirty="0"/>
              <a:t>Good day colleagues. My name is Sheona Shackleton and I work at the African Climate and Development Initiative at the University of Cape Town. I will be talking about the changing land use patterns we are seeing in South Africa, the drivers of these changes,  and their consequences and implications.  </a:t>
            </a:r>
          </a:p>
        </p:txBody>
      </p:sp>
      <p:sp>
        <p:nvSpPr>
          <p:cNvPr id="4" name="Slide Number Placeholder 3"/>
          <p:cNvSpPr>
            <a:spLocks noGrp="1"/>
          </p:cNvSpPr>
          <p:nvPr>
            <p:ph type="sldNum" sz="quarter" idx="5"/>
          </p:nvPr>
        </p:nvSpPr>
        <p:spPr/>
        <p:txBody>
          <a:bodyPr/>
          <a:lstStyle/>
          <a:p>
            <a:fld id="{0B1FEDC2-D384-4F17-A013-9B6191FB8CF4}" type="slidenum">
              <a:rPr lang="en-ZA" smtClean="0"/>
              <a:t>1</a:t>
            </a:fld>
            <a:endParaRPr lang="en-ZA" dirty="0"/>
          </a:p>
        </p:txBody>
      </p:sp>
    </p:spTree>
    <p:extLst>
      <p:ext uri="{BB962C8B-B14F-4D97-AF65-F5344CB8AC3E}">
        <p14:creationId xmlns:p14="http://schemas.microsoft.com/office/powerpoint/2010/main" val="2187175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is just the same area but going back to 1942.  Same  patterns can be seen. </a:t>
            </a:r>
          </a:p>
        </p:txBody>
      </p:sp>
      <p:sp>
        <p:nvSpPr>
          <p:cNvPr id="4" name="Slide Number Placeholder 3"/>
          <p:cNvSpPr>
            <a:spLocks noGrp="1"/>
          </p:cNvSpPr>
          <p:nvPr>
            <p:ph type="sldNum" sz="quarter" idx="10"/>
          </p:nvPr>
        </p:nvSpPr>
        <p:spPr/>
        <p:txBody>
          <a:bodyPr/>
          <a:lstStyle/>
          <a:p>
            <a:fld id="{41DCF937-4F3B-4CB6-BCFF-B78716B91935}" type="slidenum">
              <a:rPr lang="en-ZA" smtClean="0"/>
              <a:t>10</a:t>
            </a:fld>
            <a:endParaRPr lang="en-ZA"/>
          </a:p>
        </p:txBody>
      </p:sp>
    </p:spTree>
    <p:extLst>
      <p:ext uri="{BB962C8B-B14F-4D97-AF65-F5344CB8AC3E}">
        <p14:creationId xmlns:p14="http://schemas.microsoft.com/office/powerpoint/2010/main" val="773786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600" dirty="0"/>
              <a:t>This is a different part of the Eastern Cape , but shows very similar patterns. Here the biggest step changes occurred between 1967 and 1996. </a:t>
            </a:r>
          </a:p>
        </p:txBody>
      </p:sp>
      <p:sp>
        <p:nvSpPr>
          <p:cNvPr id="4" name="Slide Number Placeholder 3"/>
          <p:cNvSpPr>
            <a:spLocks noGrp="1"/>
          </p:cNvSpPr>
          <p:nvPr>
            <p:ph type="sldNum" sz="quarter" idx="5"/>
          </p:nvPr>
        </p:nvSpPr>
        <p:spPr/>
        <p:txBody>
          <a:bodyPr/>
          <a:lstStyle/>
          <a:p>
            <a:fld id="{0B1FEDC2-D384-4F17-A013-9B6191FB8CF4}" type="slidenum">
              <a:rPr lang="en-ZA" smtClean="0"/>
              <a:t>11</a:t>
            </a:fld>
            <a:endParaRPr lang="en-ZA"/>
          </a:p>
        </p:txBody>
      </p:sp>
    </p:spTree>
    <p:extLst>
      <p:ext uri="{BB962C8B-B14F-4D97-AF65-F5344CB8AC3E}">
        <p14:creationId xmlns:p14="http://schemas.microsoft.com/office/powerpoint/2010/main" val="2080211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600" dirty="0"/>
              <a:t>This study looks at </a:t>
            </a:r>
            <a:r>
              <a:rPr lang="en-ZA" sz="1600" dirty="0" err="1"/>
              <a:t>landuse</a:t>
            </a:r>
            <a:r>
              <a:rPr lang="en-ZA" sz="1600" dirty="0"/>
              <a:t> changes more widely beyond the Eastern Cape to other communal areas (previous </a:t>
            </a:r>
            <a:r>
              <a:rPr lang="en-ZA" sz="1600" dirty="0" err="1"/>
              <a:t>bantustans</a:t>
            </a:r>
            <a:r>
              <a:rPr lang="en-ZA" sz="1600" dirty="0"/>
              <a:t>) in South Africa. Again, a similar trend is visible, with the land area under uncultivated fields overtaking that under cultivation in some regions. </a:t>
            </a:r>
          </a:p>
        </p:txBody>
      </p:sp>
      <p:sp>
        <p:nvSpPr>
          <p:cNvPr id="4" name="Slide Number Placeholder 3"/>
          <p:cNvSpPr>
            <a:spLocks noGrp="1"/>
          </p:cNvSpPr>
          <p:nvPr>
            <p:ph type="sldNum" sz="quarter" idx="5"/>
          </p:nvPr>
        </p:nvSpPr>
        <p:spPr/>
        <p:txBody>
          <a:bodyPr/>
          <a:lstStyle/>
          <a:p>
            <a:fld id="{0B1FEDC2-D384-4F17-A013-9B6191FB8CF4}" type="slidenum">
              <a:rPr lang="en-ZA" smtClean="0"/>
              <a:t>12</a:t>
            </a:fld>
            <a:endParaRPr lang="en-ZA"/>
          </a:p>
        </p:txBody>
      </p:sp>
    </p:spTree>
    <p:extLst>
      <p:ext uri="{BB962C8B-B14F-4D97-AF65-F5344CB8AC3E}">
        <p14:creationId xmlns:p14="http://schemas.microsoft.com/office/powerpoint/2010/main" val="736185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Different sources of data show similar findings – here we have fixed point photographs. The decreases in cultivated fields is significant and the increasing woody density is clearly visible. </a:t>
            </a:r>
          </a:p>
        </p:txBody>
      </p:sp>
      <p:sp>
        <p:nvSpPr>
          <p:cNvPr id="4" name="Slide Number Placeholder 3"/>
          <p:cNvSpPr>
            <a:spLocks noGrp="1"/>
          </p:cNvSpPr>
          <p:nvPr>
            <p:ph type="sldNum" sz="quarter" idx="5"/>
          </p:nvPr>
        </p:nvSpPr>
        <p:spPr/>
        <p:txBody>
          <a:bodyPr/>
          <a:lstStyle/>
          <a:p>
            <a:fld id="{0B1FEDC2-D384-4F17-A013-9B6191FB8CF4}" type="slidenum">
              <a:rPr lang="en-ZA" smtClean="0"/>
              <a:t>13</a:t>
            </a:fld>
            <a:endParaRPr lang="en-ZA"/>
          </a:p>
        </p:txBody>
      </p:sp>
    </p:spTree>
    <p:extLst>
      <p:ext uri="{BB962C8B-B14F-4D97-AF65-F5344CB8AC3E}">
        <p14:creationId xmlns:p14="http://schemas.microsoft.com/office/powerpoint/2010/main" val="3458209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Looking at survey data we see the same trend although it varies with context. In Fairbairn about half of </a:t>
            </a:r>
            <a:r>
              <a:rPr lang="en-ZA" dirty="0" err="1"/>
              <a:t>hh</a:t>
            </a:r>
            <a:r>
              <a:rPr lang="en-ZA" dirty="0"/>
              <a:t> with fields are still cultivating, whereas in </a:t>
            </a:r>
            <a:r>
              <a:rPr lang="en-ZA" dirty="0" err="1"/>
              <a:t>Ntloko</a:t>
            </a:r>
            <a:r>
              <a:rPr lang="en-ZA" dirty="0"/>
              <a:t> only 16% are still cultivating.  There are data like this from other parts of the country. </a:t>
            </a:r>
          </a:p>
        </p:txBody>
      </p:sp>
      <p:sp>
        <p:nvSpPr>
          <p:cNvPr id="4" name="Slide Number Placeholder 3"/>
          <p:cNvSpPr>
            <a:spLocks noGrp="1"/>
          </p:cNvSpPr>
          <p:nvPr>
            <p:ph type="sldNum" sz="quarter" idx="5"/>
          </p:nvPr>
        </p:nvSpPr>
        <p:spPr/>
        <p:txBody>
          <a:bodyPr/>
          <a:lstStyle/>
          <a:p>
            <a:fld id="{0B1FEDC2-D384-4F17-A013-9B6191FB8CF4}" type="slidenum">
              <a:rPr lang="en-ZA" smtClean="0"/>
              <a:t>14</a:t>
            </a:fld>
            <a:endParaRPr lang="en-ZA"/>
          </a:p>
        </p:txBody>
      </p:sp>
    </p:spTree>
    <p:extLst>
      <p:ext uri="{BB962C8B-B14F-4D97-AF65-F5344CB8AC3E}">
        <p14:creationId xmlns:p14="http://schemas.microsoft.com/office/powerpoint/2010/main" val="254929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It is interesting to look at who is involved in cultivation – in the graph we can see this according to </a:t>
            </a:r>
            <a:r>
              <a:rPr lang="en-ZA" dirty="0" err="1"/>
              <a:t>hh</a:t>
            </a:r>
            <a:r>
              <a:rPr lang="en-ZA" dirty="0"/>
              <a:t> members and again varies across sites – but men and women are cultivating with more men in Fairbairn (due to more commercialisation).  Young people in the family do still assist and other work we have done show this, e.g. my work with Paul </a:t>
            </a:r>
            <a:r>
              <a:rPr lang="en-ZA" dirty="0" err="1"/>
              <a:t>Hebinck</a:t>
            </a:r>
            <a:r>
              <a:rPr lang="en-ZA" dirty="0"/>
              <a:t> re who is still farming fields on the wild coast. Most of those who were still farming their fields included the whole family and the youth we spoke to were still keen.   From the table it can be seem that is generally that are cultivating rather than the lower income because of the costs involved. </a:t>
            </a:r>
          </a:p>
        </p:txBody>
      </p:sp>
      <p:sp>
        <p:nvSpPr>
          <p:cNvPr id="4" name="Slide Number Placeholder 3"/>
          <p:cNvSpPr>
            <a:spLocks noGrp="1"/>
          </p:cNvSpPr>
          <p:nvPr>
            <p:ph type="sldNum" sz="quarter" idx="5"/>
          </p:nvPr>
        </p:nvSpPr>
        <p:spPr/>
        <p:txBody>
          <a:bodyPr/>
          <a:lstStyle/>
          <a:p>
            <a:fld id="{0B1FEDC2-D384-4F17-A013-9B6191FB8CF4}" type="slidenum">
              <a:rPr lang="en-ZA" smtClean="0"/>
              <a:t>15</a:t>
            </a:fld>
            <a:endParaRPr lang="en-ZA"/>
          </a:p>
        </p:txBody>
      </p:sp>
    </p:spTree>
    <p:extLst>
      <p:ext uri="{BB962C8B-B14F-4D97-AF65-F5344CB8AC3E}">
        <p14:creationId xmlns:p14="http://schemas.microsoft.com/office/powerpoint/2010/main" val="420595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Just other data and sites to show the increase in home gardens.  This type of cultivation is very important for food security but is little recognised in policy.  Home gardens vary in size and may be just a vegetable garden or on parts of the Wild Coast a large plot of up to 1 ha where maize is also grown. </a:t>
            </a:r>
          </a:p>
        </p:txBody>
      </p:sp>
      <p:sp>
        <p:nvSpPr>
          <p:cNvPr id="4" name="Slide Number Placeholder 3"/>
          <p:cNvSpPr>
            <a:spLocks noGrp="1"/>
          </p:cNvSpPr>
          <p:nvPr>
            <p:ph type="sldNum" sz="quarter" idx="5"/>
          </p:nvPr>
        </p:nvSpPr>
        <p:spPr/>
        <p:txBody>
          <a:bodyPr/>
          <a:lstStyle/>
          <a:p>
            <a:fld id="{0B1FEDC2-D384-4F17-A013-9B6191FB8CF4}" type="slidenum">
              <a:rPr lang="en-ZA" smtClean="0"/>
              <a:t>16</a:t>
            </a:fld>
            <a:endParaRPr lang="en-ZA"/>
          </a:p>
        </p:txBody>
      </p:sp>
    </p:spTree>
    <p:extLst>
      <p:ext uri="{BB962C8B-B14F-4D97-AF65-F5344CB8AC3E}">
        <p14:creationId xmlns:p14="http://schemas.microsoft.com/office/powerpoint/2010/main" val="1943922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Like the previous slide, this slide shows that </a:t>
            </a:r>
            <a:r>
              <a:rPr lang="en-ZA" dirty="0" err="1"/>
              <a:t>deagrainisation</a:t>
            </a:r>
            <a:r>
              <a:rPr lang="en-ZA" dirty="0"/>
              <a:t> can be too definitive a term – it was the results of this study that made us use the term deactivation.  So we need to be careful about generalising – there are still some keen farmers and there is more than a single story around the dynamics of field cropping in the Eastern Cape. </a:t>
            </a:r>
          </a:p>
        </p:txBody>
      </p:sp>
      <p:sp>
        <p:nvSpPr>
          <p:cNvPr id="4" name="Slide Number Placeholder 3"/>
          <p:cNvSpPr>
            <a:spLocks noGrp="1"/>
          </p:cNvSpPr>
          <p:nvPr>
            <p:ph type="sldNum" sz="quarter" idx="5"/>
          </p:nvPr>
        </p:nvSpPr>
        <p:spPr/>
        <p:txBody>
          <a:bodyPr/>
          <a:lstStyle/>
          <a:p>
            <a:fld id="{0B1FEDC2-D384-4F17-A013-9B6191FB8CF4}" type="slidenum">
              <a:rPr lang="en-ZA" smtClean="0"/>
              <a:t>17</a:t>
            </a:fld>
            <a:endParaRPr lang="en-ZA"/>
          </a:p>
        </p:txBody>
      </p:sp>
    </p:spTree>
    <p:extLst>
      <p:ext uri="{BB962C8B-B14F-4D97-AF65-F5344CB8AC3E}">
        <p14:creationId xmlns:p14="http://schemas.microsoft.com/office/powerpoint/2010/main" val="920894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 I think the previous slides indicate that there is real evidence regarding a decline in cropping in rural South Africa, but what is driving this. Again it is very complex – if you think back to the framing  I provided – drivers interact with one another across scales and the contexts that they affect resulting in different outcomes.</a:t>
            </a:r>
          </a:p>
        </p:txBody>
      </p:sp>
      <p:sp>
        <p:nvSpPr>
          <p:cNvPr id="4" name="Slide Number Placeholder 3"/>
          <p:cNvSpPr>
            <a:spLocks noGrp="1"/>
          </p:cNvSpPr>
          <p:nvPr>
            <p:ph type="sldNum" sz="quarter" idx="5"/>
          </p:nvPr>
        </p:nvSpPr>
        <p:spPr/>
        <p:txBody>
          <a:bodyPr/>
          <a:lstStyle/>
          <a:p>
            <a:fld id="{0B1FEDC2-D384-4F17-A013-9B6191FB8CF4}" type="slidenum">
              <a:rPr lang="en-ZA" smtClean="0"/>
              <a:t>18</a:t>
            </a:fld>
            <a:endParaRPr lang="en-ZA"/>
          </a:p>
        </p:txBody>
      </p:sp>
    </p:spTree>
    <p:extLst>
      <p:ext uri="{BB962C8B-B14F-4D97-AF65-F5344CB8AC3E}">
        <p14:creationId xmlns:p14="http://schemas.microsoft.com/office/powerpoint/2010/main" val="3876921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There are many different ways the drivers can be classified, but in this slide I focus mainly on local drivers. The important point is that no one driver is responsible for the trends we are seeing. Some of the socio-economic drivers include migration away from rural areas, changes in traditional migrant systems and job loss, HIV/aids and economic impacts from this. Very local level changes include less livestock for ploughing, less labour availability, less extension support, and environmental drivers like CC and increasing wildlife. Other changes include altered perceptions and ambitions of what is work, changing family dynamics; loss of collective support. Then this whole situation is affected by the past  and continued neglect of rural areas which has a strong influence on what is possible. These are only some of the drivers, there are many others. But the connection between  them can be seen and this is what makes it so much more difficult to address and reverse the trend. </a:t>
            </a:r>
          </a:p>
        </p:txBody>
      </p:sp>
      <p:sp>
        <p:nvSpPr>
          <p:cNvPr id="4" name="Slide Number Placeholder 3"/>
          <p:cNvSpPr>
            <a:spLocks noGrp="1"/>
          </p:cNvSpPr>
          <p:nvPr>
            <p:ph type="sldNum" sz="quarter" idx="5"/>
          </p:nvPr>
        </p:nvSpPr>
        <p:spPr/>
        <p:txBody>
          <a:bodyPr/>
          <a:lstStyle/>
          <a:p>
            <a:fld id="{0B1FEDC2-D384-4F17-A013-9B6191FB8CF4}" type="slidenum">
              <a:rPr lang="en-ZA" smtClean="0"/>
              <a:t>19</a:t>
            </a:fld>
            <a:endParaRPr lang="en-ZA"/>
          </a:p>
        </p:txBody>
      </p:sp>
    </p:spTree>
    <p:extLst>
      <p:ext uri="{BB962C8B-B14F-4D97-AF65-F5344CB8AC3E}">
        <p14:creationId xmlns:p14="http://schemas.microsoft.com/office/powerpoint/2010/main" val="317222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dirty="0"/>
              <a:t>I will start by taking us through the purpose and structure of this talk. The quote from Statistics South Africa that says: </a:t>
            </a:r>
            <a:r>
              <a:rPr lang="en-US" sz="1600" kern="1200" dirty="0">
                <a:solidFill>
                  <a:srgbClr val="FFFFFF"/>
                </a:solidFill>
                <a:latin typeface="+mn-lt"/>
                <a:ea typeface="+mn-ea"/>
                <a:cs typeface="+mn-cs"/>
              </a:rPr>
              <a:t>Over half a million households in South Africa’s former homelands disengaged from farming between 2011 and 2016, which represents a loss of one in five crop farming households provides some context for what I will be considering. However, I will focus much more on  the local scale</a:t>
            </a:r>
            <a:r>
              <a:rPr lang="en-ZA" sz="1600" dirty="0"/>
              <a:t> and provide additional evidence  and insights into this concerning trend. </a:t>
            </a:r>
          </a:p>
        </p:txBody>
      </p:sp>
      <p:sp>
        <p:nvSpPr>
          <p:cNvPr id="4" name="Slide Number Placeholder 3"/>
          <p:cNvSpPr>
            <a:spLocks noGrp="1"/>
          </p:cNvSpPr>
          <p:nvPr>
            <p:ph type="sldNum" sz="quarter" idx="5"/>
          </p:nvPr>
        </p:nvSpPr>
        <p:spPr/>
        <p:txBody>
          <a:bodyPr/>
          <a:lstStyle/>
          <a:p>
            <a:fld id="{0B1FEDC2-D384-4F17-A013-9B6191FB8CF4}" type="slidenum">
              <a:rPr lang="en-ZA" smtClean="0"/>
              <a:t>2</a:t>
            </a:fld>
            <a:endParaRPr lang="en-ZA" dirty="0"/>
          </a:p>
        </p:txBody>
      </p:sp>
    </p:spTree>
    <p:extLst>
      <p:ext uri="{BB962C8B-B14F-4D97-AF65-F5344CB8AC3E}">
        <p14:creationId xmlns:p14="http://schemas.microsoft.com/office/powerpoint/2010/main" val="611783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is a more global picture of drivers and vulnerabilities in rural livelihoods. I will not go through all of these bubbles but just want to highlight a few of the higher level policy issues in blue – these include urban bias, poor institutional capacity and governance, insecure tenure, and inappropriate policies which has been part of the problem in South Africa – where the focus has been on commercial production, often of  non-food crops, and little recognition of the safety net role of cropping. </a:t>
            </a:r>
          </a:p>
        </p:txBody>
      </p:sp>
      <p:sp>
        <p:nvSpPr>
          <p:cNvPr id="4" name="Slide Number Placeholder 3"/>
          <p:cNvSpPr>
            <a:spLocks noGrp="1"/>
          </p:cNvSpPr>
          <p:nvPr>
            <p:ph type="sldNum" sz="quarter" idx="5"/>
          </p:nvPr>
        </p:nvSpPr>
        <p:spPr/>
        <p:txBody>
          <a:bodyPr/>
          <a:lstStyle/>
          <a:p>
            <a:fld id="{0B1FEDC2-D384-4F17-A013-9B6191FB8CF4}" type="slidenum">
              <a:rPr lang="en-ZA" smtClean="0"/>
              <a:t>20</a:t>
            </a:fld>
            <a:endParaRPr lang="en-ZA"/>
          </a:p>
        </p:txBody>
      </p:sp>
    </p:spTree>
    <p:extLst>
      <p:ext uri="{BB962C8B-B14F-4D97-AF65-F5344CB8AC3E}">
        <p14:creationId xmlns:p14="http://schemas.microsoft.com/office/powerpoint/2010/main" val="602351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slide shows results from a wider survey and focusses on local perceptions of drivers. How people themselves view the drivers may be different to how external policy makers see them  - it is the lack of traction power that comes out as a major reason as well as environmental factors, but people also recognition that </a:t>
            </a:r>
            <a:r>
              <a:rPr lang="en-ZA" dirty="0" err="1"/>
              <a:t>hh</a:t>
            </a:r>
            <a:r>
              <a:rPr lang="en-ZA" dirty="0"/>
              <a:t> have alternative sources of income and that farming may not be ‘worth’ it.</a:t>
            </a:r>
          </a:p>
        </p:txBody>
      </p:sp>
      <p:sp>
        <p:nvSpPr>
          <p:cNvPr id="4" name="Slide Number Placeholder 3"/>
          <p:cNvSpPr>
            <a:spLocks noGrp="1"/>
          </p:cNvSpPr>
          <p:nvPr>
            <p:ph type="sldNum" sz="quarter" idx="5"/>
          </p:nvPr>
        </p:nvSpPr>
        <p:spPr/>
        <p:txBody>
          <a:bodyPr/>
          <a:lstStyle/>
          <a:p>
            <a:fld id="{0B1FEDC2-D384-4F17-A013-9B6191FB8CF4}" type="slidenum">
              <a:rPr lang="en-ZA" smtClean="0"/>
              <a:t>21</a:t>
            </a:fld>
            <a:endParaRPr lang="en-ZA"/>
          </a:p>
        </p:txBody>
      </p:sp>
    </p:spTree>
    <p:extLst>
      <p:ext uri="{BB962C8B-B14F-4D97-AF65-F5344CB8AC3E}">
        <p14:creationId xmlns:p14="http://schemas.microsoft.com/office/powerpoint/2010/main" val="3609803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Again, just to show similar findings from another part of the country in this human-environment timeline constructed from various sources of data.  This shows both +</a:t>
            </a:r>
            <a:r>
              <a:rPr lang="en-ZA" dirty="0" err="1"/>
              <a:t>ve</a:t>
            </a:r>
            <a:r>
              <a:rPr lang="en-ZA" dirty="0"/>
              <a:t> and –</a:t>
            </a:r>
            <a:r>
              <a:rPr lang="en-ZA" dirty="0" err="1"/>
              <a:t>ve</a:t>
            </a:r>
            <a:r>
              <a:rPr lang="en-ZA" dirty="0"/>
              <a:t> drivers of livelihood change, not just field deactivation. I will not go through it but similar issues emerge. </a:t>
            </a:r>
          </a:p>
        </p:txBody>
      </p:sp>
      <p:sp>
        <p:nvSpPr>
          <p:cNvPr id="4" name="Slide Number Placeholder 3"/>
          <p:cNvSpPr>
            <a:spLocks noGrp="1"/>
          </p:cNvSpPr>
          <p:nvPr>
            <p:ph type="sldNum" sz="quarter" idx="5"/>
          </p:nvPr>
        </p:nvSpPr>
        <p:spPr/>
        <p:txBody>
          <a:bodyPr/>
          <a:lstStyle/>
          <a:p>
            <a:fld id="{0B1FEDC2-D384-4F17-A013-9B6191FB8CF4}" type="slidenum">
              <a:rPr lang="en-ZA" smtClean="0"/>
              <a:t>22</a:t>
            </a:fld>
            <a:endParaRPr lang="en-ZA"/>
          </a:p>
        </p:txBody>
      </p:sp>
    </p:spTree>
    <p:extLst>
      <p:ext uri="{BB962C8B-B14F-4D97-AF65-F5344CB8AC3E}">
        <p14:creationId xmlns:p14="http://schemas.microsoft.com/office/powerpoint/2010/main" val="1311516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Climate related shocks are seen as a real problem – one of the reasons people are saying that farming is not necessarily worth it. </a:t>
            </a:r>
          </a:p>
        </p:txBody>
      </p:sp>
      <p:sp>
        <p:nvSpPr>
          <p:cNvPr id="4" name="Slide Number Placeholder 3"/>
          <p:cNvSpPr>
            <a:spLocks noGrp="1"/>
          </p:cNvSpPr>
          <p:nvPr>
            <p:ph type="sldNum" sz="quarter" idx="5"/>
          </p:nvPr>
        </p:nvSpPr>
        <p:spPr/>
        <p:txBody>
          <a:bodyPr/>
          <a:lstStyle/>
          <a:p>
            <a:fld id="{0B1FEDC2-D384-4F17-A013-9B6191FB8CF4}" type="slidenum">
              <a:rPr lang="en-ZA" smtClean="0"/>
              <a:t>23</a:t>
            </a:fld>
            <a:endParaRPr lang="en-ZA"/>
          </a:p>
        </p:txBody>
      </p:sp>
    </p:spTree>
    <p:extLst>
      <p:ext uri="{BB962C8B-B14F-4D97-AF65-F5344CB8AC3E}">
        <p14:creationId xmlns:p14="http://schemas.microsoft.com/office/powerpoint/2010/main" val="3006219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In the next set of slides we are going to look at some of the parallel changes in livelihoods and the consequences for livelihood resilience. </a:t>
            </a:r>
          </a:p>
        </p:txBody>
      </p:sp>
      <p:sp>
        <p:nvSpPr>
          <p:cNvPr id="4" name="Slide Number Placeholder 3"/>
          <p:cNvSpPr>
            <a:spLocks noGrp="1"/>
          </p:cNvSpPr>
          <p:nvPr>
            <p:ph type="sldNum" sz="quarter" idx="5"/>
          </p:nvPr>
        </p:nvSpPr>
        <p:spPr/>
        <p:txBody>
          <a:bodyPr/>
          <a:lstStyle/>
          <a:p>
            <a:fld id="{0B1FEDC2-D384-4F17-A013-9B6191FB8CF4}" type="slidenum">
              <a:rPr lang="en-ZA" smtClean="0"/>
              <a:t>24</a:t>
            </a:fld>
            <a:endParaRPr lang="en-ZA"/>
          </a:p>
        </p:txBody>
      </p:sp>
    </p:spTree>
    <p:extLst>
      <p:ext uri="{BB962C8B-B14F-4D97-AF65-F5344CB8AC3E}">
        <p14:creationId xmlns:p14="http://schemas.microsoft.com/office/powerpoint/2010/main" val="1535737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 this slide is just to show that the changes in livelihood portfolios have not been sudden but have taken place over a long period of time. We can also see how livelihoods have become more diverse. </a:t>
            </a:r>
          </a:p>
        </p:txBody>
      </p:sp>
      <p:sp>
        <p:nvSpPr>
          <p:cNvPr id="4" name="Slide Number Placeholder 3"/>
          <p:cNvSpPr>
            <a:spLocks noGrp="1"/>
          </p:cNvSpPr>
          <p:nvPr>
            <p:ph type="sldNum" sz="quarter" idx="10"/>
          </p:nvPr>
        </p:nvSpPr>
        <p:spPr/>
        <p:txBody>
          <a:bodyPr/>
          <a:lstStyle/>
          <a:p>
            <a:fld id="{E596F390-2DE7-46DB-8887-0F744EF0C91F}" type="slidenum">
              <a:rPr lang="en-ZA" smtClean="0"/>
              <a:t>25</a:t>
            </a:fld>
            <a:endParaRPr lang="en-ZA"/>
          </a:p>
        </p:txBody>
      </p:sp>
    </p:spTree>
    <p:extLst>
      <p:ext uri="{BB962C8B-B14F-4D97-AF65-F5344CB8AC3E}">
        <p14:creationId xmlns:p14="http://schemas.microsoft.com/office/powerpoint/2010/main" val="1871620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t>If we look at the rural Eastern Cape, the overwhelming source of income comes from social grants that make up just less than half to over half of cash and in kind income. Land based activities form about 20% of income. This lowest for peri-urban high income </a:t>
            </a:r>
            <a:r>
              <a:rPr lang="en-ZA" sz="1200" dirty="0" err="1"/>
              <a:t>hh</a:t>
            </a:r>
            <a:r>
              <a:rPr lang="en-ZA" sz="1200" dirty="0"/>
              <a:t>. What is interesting is that the majority of the in kind income is coming from natural resource harvesting rather than cropping and this is higher in the female only </a:t>
            </a:r>
            <a:r>
              <a:rPr lang="en-ZA" sz="1200" dirty="0" err="1"/>
              <a:t>hh</a:t>
            </a:r>
            <a:r>
              <a:rPr lang="en-ZA" sz="1200" dirty="0"/>
              <a:t> (no male adult members). The better off households have more income from livestock that include both in kind and cash income. It is only in </a:t>
            </a:r>
            <a:r>
              <a:rPr lang="en-ZA" sz="1200" dirty="0" err="1"/>
              <a:t>Willowvale</a:t>
            </a:r>
            <a:r>
              <a:rPr lang="en-ZA" sz="1200" dirty="0"/>
              <a:t> that these </a:t>
            </a:r>
            <a:r>
              <a:rPr lang="en-ZA" sz="1200" dirty="0" err="1"/>
              <a:t>hh</a:t>
            </a:r>
            <a:r>
              <a:rPr lang="en-ZA" sz="1200" dirty="0"/>
              <a:t>  have more income from cropping. </a:t>
            </a:r>
          </a:p>
          <a:p>
            <a:endParaRPr lang="en-ZA" dirty="0"/>
          </a:p>
        </p:txBody>
      </p:sp>
      <p:sp>
        <p:nvSpPr>
          <p:cNvPr id="4" name="Slide Number Placeholder 3"/>
          <p:cNvSpPr>
            <a:spLocks noGrp="1"/>
          </p:cNvSpPr>
          <p:nvPr>
            <p:ph type="sldNum" sz="quarter" idx="5"/>
          </p:nvPr>
        </p:nvSpPr>
        <p:spPr/>
        <p:txBody>
          <a:bodyPr/>
          <a:lstStyle/>
          <a:p>
            <a:fld id="{0B1FEDC2-D384-4F17-A013-9B6191FB8CF4}" type="slidenum">
              <a:rPr lang="en-ZA" smtClean="0"/>
              <a:t>26</a:t>
            </a:fld>
            <a:endParaRPr lang="en-ZA"/>
          </a:p>
        </p:txBody>
      </p:sp>
    </p:spTree>
    <p:extLst>
      <p:ext uri="{BB962C8B-B14F-4D97-AF65-F5344CB8AC3E}">
        <p14:creationId xmlns:p14="http://schemas.microsoft.com/office/powerpoint/2010/main" val="3752230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What we see in Eastern Cape is also seen in a large survey of some 1200 </a:t>
            </a:r>
            <a:r>
              <a:rPr lang="en-ZA" dirty="0" err="1"/>
              <a:t>hh</a:t>
            </a:r>
            <a:r>
              <a:rPr lang="en-ZA" dirty="0"/>
              <a:t> across the communal areas of the country.  </a:t>
            </a:r>
          </a:p>
        </p:txBody>
      </p:sp>
      <p:sp>
        <p:nvSpPr>
          <p:cNvPr id="4" name="Slide Number Placeholder 3"/>
          <p:cNvSpPr>
            <a:spLocks noGrp="1"/>
          </p:cNvSpPr>
          <p:nvPr>
            <p:ph type="sldNum" sz="quarter" idx="5"/>
          </p:nvPr>
        </p:nvSpPr>
        <p:spPr/>
        <p:txBody>
          <a:bodyPr/>
          <a:lstStyle/>
          <a:p>
            <a:fld id="{0B1FEDC2-D384-4F17-A013-9B6191FB8CF4}" type="slidenum">
              <a:rPr lang="en-ZA" smtClean="0"/>
              <a:t>27</a:t>
            </a:fld>
            <a:endParaRPr lang="en-ZA"/>
          </a:p>
        </p:txBody>
      </p:sp>
    </p:spTree>
    <p:extLst>
      <p:ext uri="{BB962C8B-B14F-4D97-AF65-F5344CB8AC3E}">
        <p14:creationId xmlns:p14="http://schemas.microsoft.com/office/powerpoint/2010/main" val="2231930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slide is from a participatory focus group discussion and shows how the primary sources of income for the </a:t>
            </a:r>
            <a:r>
              <a:rPr lang="en-ZA" dirty="0" err="1"/>
              <a:t>hh</a:t>
            </a:r>
            <a:r>
              <a:rPr lang="en-ZA" dirty="0"/>
              <a:t> has changed over time – grants have become the number 1 source of income, followed by sales of fuelwood as opposed to formal employment and remittance in the past.  Home gardens again have become more important. </a:t>
            </a:r>
          </a:p>
        </p:txBody>
      </p:sp>
      <p:sp>
        <p:nvSpPr>
          <p:cNvPr id="4" name="Slide Number Placeholder 3"/>
          <p:cNvSpPr>
            <a:spLocks noGrp="1"/>
          </p:cNvSpPr>
          <p:nvPr>
            <p:ph type="sldNum" sz="quarter" idx="5"/>
          </p:nvPr>
        </p:nvSpPr>
        <p:spPr/>
        <p:txBody>
          <a:bodyPr/>
          <a:lstStyle/>
          <a:p>
            <a:fld id="{0B1FEDC2-D384-4F17-A013-9B6191FB8CF4}" type="slidenum">
              <a:rPr lang="en-ZA" smtClean="0"/>
              <a:t>28</a:t>
            </a:fld>
            <a:endParaRPr lang="en-ZA"/>
          </a:p>
        </p:txBody>
      </p:sp>
    </p:spTree>
    <p:extLst>
      <p:ext uri="{BB962C8B-B14F-4D97-AF65-F5344CB8AC3E}">
        <p14:creationId xmlns:p14="http://schemas.microsoft.com/office/powerpoint/2010/main" val="334419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slide present mental maps of the stressors and vulnerabilities that communities face in the Eastern Cape.  It is interesting to see various references to farming – both crops and livestock – and how that is linked to other vulnerabilities in the community. People are concerned about what the loss of agriculture represents and what it means for their lives. </a:t>
            </a:r>
          </a:p>
        </p:txBody>
      </p:sp>
      <p:sp>
        <p:nvSpPr>
          <p:cNvPr id="4" name="Slide Number Placeholder 3"/>
          <p:cNvSpPr>
            <a:spLocks noGrp="1"/>
          </p:cNvSpPr>
          <p:nvPr>
            <p:ph type="sldNum" sz="quarter" idx="5"/>
          </p:nvPr>
        </p:nvSpPr>
        <p:spPr/>
        <p:txBody>
          <a:bodyPr/>
          <a:lstStyle/>
          <a:p>
            <a:fld id="{0B1FEDC2-D384-4F17-A013-9B6191FB8CF4}" type="slidenum">
              <a:rPr lang="en-ZA" smtClean="0"/>
              <a:t>29</a:t>
            </a:fld>
            <a:endParaRPr lang="en-ZA"/>
          </a:p>
        </p:txBody>
      </p:sp>
    </p:spTree>
    <p:extLst>
      <p:ext uri="{BB962C8B-B14F-4D97-AF65-F5344CB8AC3E}">
        <p14:creationId xmlns:p14="http://schemas.microsoft.com/office/powerpoint/2010/main" val="3597741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600" dirty="0"/>
              <a:t>The aim of this talk is to synthesise findings from several studies from South Africa to understand the observed shift away from field cultivation and other land use changes in communal areas of the country. We don’t know enough about the rates and scales of the changes across the country and region, how we might better understand these changes through interdisciplinary approaches, what these changes mean for people and their lives, and for policy and practice going forward in a time of global change and uncertainty. </a:t>
            </a:r>
          </a:p>
        </p:txBody>
      </p:sp>
      <p:sp>
        <p:nvSpPr>
          <p:cNvPr id="4" name="Slide Number Placeholder 3"/>
          <p:cNvSpPr>
            <a:spLocks noGrp="1"/>
          </p:cNvSpPr>
          <p:nvPr>
            <p:ph type="sldNum" sz="quarter" idx="5"/>
          </p:nvPr>
        </p:nvSpPr>
        <p:spPr/>
        <p:txBody>
          <a:bodyPr/>
          <a:lstStyle/>
          <a:p>
            <a:fld id="{0B1FEDC2-D384-4F17-A013-9B6191FB8CF4}" type="slidenum">
              <a:rPr lang="en-ZA" smtClean="0"/>
              <a:t>3</a:t>
            </a:fld>
            <a:endParaRPr lang="en-ZA" dirty="0"/>
          </a:p>
        </p:txBody>
      </p:sp>
    </p:spTree>
    <p:extLst>
      <p:ext uri="{BB962C8B-B14F-4D97-AF65-F5344CB8AC3E}">
        <p14:creationId xmlns:p14="http://schemas.microsoft.com/office/powerpoint/2010/main" val="1580972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slide considers sources of food and what it means for </a:t>
            </a:r>
            <a:r>
              <a:rPr lang="en-ZA" dirty="0" err="1"/>
              <a:t>hh</a:t>
            </a:r>
            <a:r>
              <a:rPr lang="en-ZA" dirty="0"/>
              <a:t>.  Most </a:t>
            </a:r>
            <a:r>
              <a:rPr lang="en-ZA" dirty="0" err="1"/>
              <a:t>hh</a:t>
            </a:r>
            <a:r>
              <a:rPr lang="en-ZA" dirty="0"/>
              <a:t> are relying more on purchased food and most say this makes their lives harder as it requires more cash than just for the food. Amongst, those saying it makes their lives easier, this mainly relates to the risks and costs of farming. </a:t>
            </a:r>
          </a:p>
        </p:txBody>
      </p:sp>
      <p:sp>
        <p:nvSpPr>
          <p:cNvPr id="4" name="Slide Number Placeholder 3"/>
          <p:cNvSpPr>
            <a:spLocks noGrp="1"/>
          </p:cNvSpPr>
          <p:nvPr>
            <p:ph type="sldNum" sz="quarter" idx="5"/>
          </p:nvPr>
        </p:nvSpPr>
        <p:spPr/>
        <p:txBody>
          <a:bodyPr/>
          <a:lstStyle/>
          <a:p>
            <a:fld id="{0B1FEDC2-D384-4F17-A013-9B6191FB8CF4}" type="slidenum">
              <a:rPr lang="en-ZA" smtClean="0"/>
              <a:t>30</a:t>
            </a:fld>
            <a:endParaRPr lang="en-ZA"/>
          </a:p>
        </p:txBody>
      </p:sp>
    </p:spTree>
    <p:extLst>
      <p:ext uri="{BB962C8B-B14F-4D97-AF65-F5344CB8AC3E}">
        <p14:creationId xmlns:p14="http://schemas.microsoft.com/office/powerpoint/2010/main" val="2217045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slide shows again how most food is being purchased, although some households do combine their own production with purchased food. The bottom table suggest that a minority of </a:t>
            </a:r>
            <a:r>
              <a:rPr lang="en-ZA" dirty="0" err="1"/>
              <a:t>hh</a:t>
            </a:r>
            <a:r>
              <a:rPr lang="en-ZA" dirty="0"/>
              <a:t> are food secure. This is a real concern in terms of local resilience. </a:t>
            </a:r>
          </a:p>
        </p:txBody>
      </p:sp>
      <p:sp>
        <p:nvSpPr>
          <p:cNvPr id="4" name="Slide Number Placeholder 3"/>
          <p:cNvSpPr>
            <a:spLocks noGrp="1"/>
          </p:cNvSpPr>
          <p:nvPr>
            <p:ph type="sldNum" sz="quarter" idx="5"/>
          </p:nvPr>
        </p:nvSpPr>
        <p:spPr/>
        <p:txBody>
          <a:bodyPr/>
          <a:lstStyle/>
          <a:p>
            <a:fld id="{0B1FEDC2-D384-4F17-A013-9B6191FB8CF4}" type="slidenum">
              <a:rPr lang="en-ZA" smtClean="0"/>
              <a:t>31</a:t>
            </a:fld>
            <a:endParaRPr lang="en-ZA"/>
          </a:p>
        </p:txBody>
      </p:sp>
    </p:spTree>
    <p:extLst>
      <p:ext uri="{BB962C8B-B14F-4D97-AF65-F5344CB8AC3E}">
        <p14:creationId xmlns:p14="http://schemas.microsoft.com/office/powerpoint/2010/main" val="1964604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 would  like to add another perspective on what the changes mean and in particular the changes in the  biodiversity of old fields with time (as in the LH graph). In some cases the increase in useful products for people is providing an alternative source of livelihood and other in kind contributions to the household. Remember the first set of pie charts and the relative importance of natural resource harvesting, especially for female only households. The next slide is a good illustration of this change. </a:t>
            </a:r>
          </a:p>
        </p:txBody>
      </p:sp>
      <p:sp>
        <p:nvSpPr>
          <p:cNvPr id="4" name="Slide Number Placeholder 3"/>
          <p:cNvSpPr>
            <a:spLocks noGrp="1"/>
          </p:cNvSpPr>
          <p:nvPr>
            <p:ph type="sldNum" sz="quarter" idx="5"/>
          </p:nvPr>
        </p:nvSpPr>
        <p:spPr/>
        <p:txBody>
          <a:bodyPr/>
          <a:lstStyle/>
          <a:p>
            <a:fld id="{0B1FEDC2-D384-4F17-A013-9B6191FB8CF4}" type="slidenum">
              <a:rPr lang="en-ZA" smtClean="0"/>
              <a:t>32</a:t>
            </a:fld>
            <a:endParaRPr lang="en-ZA"/>
          </a:p>
        </p:txBody>
      </p:sp>
    </p:spTree>
    <p:extLst>
      <p:ext uri="{BB962C8B-B14F-4D97-AF65-F5344CB8AC3E}">
        <p14:creationId xmlns:p14="http://schemas.microsoft.com/office/powerpoint/2010/main" val="1501265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Fuelwood sales have become an important source of income for young men in the village of Fairbairn (rated number 2 in terms of income).   Reasons included increased grant income that supported  payment on consignment, more wood, and the need for income earning opportunities amongst the youth and their willingness to do door to door selling. This is despite electricity as shown in the next slide. </a:t>
            </a:r>
          </a:p>
        </p:txBody>
      </p:sp>
      <p:sp>
        <p:nvSpPr>
          <p:cNvPr id="4" name="Slide Number Placeholder 3"/>
          <p:cNvSpPr>
            <a:spLocks noGrp="1"/>
          </p:cNvSpPr>
          <p:nvPr>
            <p:ph type="sldNum" sz="quarter" idx="5"/>
          </p:nvPr>
        </p:nvSpPr>
        <p:spPr/>
        <p:txBody>
          <a:bodyPr/>
          <a:lstStyle/>
          <a:p>
            <a:fld id="{0B1FEDC2-D384-4F17-A013-9B6191FB8CF4}" type="slidenum">
              <a:rPr lang="en-ZA" smtClean="0"/>
              <a:t>33</a:t>
            </a:fld>
            <a:endParaRPr lang="en-ZA"/>
          </a:p>
        </p:txBody>
      </p:sp>
    </p:spTree>
    <p:extLst>
      <p:ext uri="{BB962C8B-B14F-4D97-AF65-F5344CB8AC3E}">
        <p14:creationId xmlns:p14="http://schemas.microsoft.com/office/powerpoint/2010/main" val="3394822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 having presenting a range of evidence for the changes and trends we are seeing in landscapes and livelihoods in the Eastern Cape, I would like to conclude with some of the key messages and policy implications.  There are many and it is not easy to cover  them all in the time provided. </a:t>
            </a:r>
          </a:p>
        </p:txBody>
      </p:sp>
      <p:sp>
        <p:nvSpPr>
          <p:cNvPr id="4" name="Slide Number Placeholder 3"/>
          <p:cNvSpPr>
            <a:spLocks noGrp="1"/>
          </p:cNvSpPr>
          <p:nvPr>
            <p:ph type="sldNum" sz="quarter" idx="5"/>
          </p:nvPr>
        </p:nvSpPr>
        <p:spPr/>
        <p:txBody>
          <a:bodyPr/>
          <a:lstStyle/>
          <a:p>
            <a:fld id="{0B1FEDC2-D384-4F17-A013-9B6191FB8CF4}" type="slidenum">
              <a:rPr lang="en-ZA" smtClean="0"/>
              <a:t>34</a:t>
            </a:fld>
            <a:endParaRPr lang="en-ZA"/>
          </a:p>
        </p:txBody>
      </p:sp>
    </p:spTree>
    <p:extLst>
      <p:ext uri="{BB962C8B-B14F-4D97-AF65-F5344CB8AC3E}">
        <p14:creationId xmlns:p14="http://schemas.microsoft.com/office/powerpoint/2010/main" val="2778164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 have presented these messages in no particular order, and will go through them one by one. </a:t>
            </a:r>
          </a:p>
        </p:txBody>
      </p:sp>
      <p:sp>
        <p:nvSpPr>
          <p:cNvPr id="4" name="Slide Number Placeholder 3"/>
          <p:cNvSpPr>
            <a:spLocks noGrp="1"/>
          </p:cNvSpPr>
          <p:nvPr>
            <p:ph type="sldNum" sz="quarter" idx="5"/>
          </p:nvPr>
        </p:nvSpPr>
        <p:spPr/>
        <p:txBody>
          <a:bodyPr/>
          <a:lstStyle/>
          <a:p>
            <a:fld id="{0B1FEDC2-D384-4F17-A013-9B6191FB8CF4}" type="slidenum">
              <a:rPr lang="en-ZA" smtClean="0"/>
              <a:t>35</a:t>
            </a:fld>
            <a:endParaRPr lang="en-ZA"/>
          </a:p>
        </p:txBody>
      </p:sp>
    </p:spTree>
    <p:extLst>
      <p:ext uri="{BB962C8B-B14F-4D97-AF65-F5344CB8AC3E}">
        <p14:creationId xmlns:p14="http://schemas.microsoft.com/office/powerpoint/2010/main" val="16082368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0B1FEDC2-D384-4F17-A013-9B6191FB8CF4}" type="slidenum">
              <a:rPr lang="en-ZA" smtClean="0"/>
              <a:t>36</a:t>
            </a:fld>
            <a:endParaRPr lang="en-ZA" dirty="0"/>
          </a:p>
        </p:txBody>
      </p:sp>
    </p:spTree>
    <p:extLst>
      <p:ext uri="{BB962C8B-B14F-4D97-AF65-F5344CB8AC3E}">
        <p14:creationId xmlns:p14="http://schemas.microsoft.com/office/powerpoint/2010/main" val="2694844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41DCF937-4F3B-4CB6-BCFF-B78716B91935}" type="slidenum">
              <a:rPr lang="en-ZA" smtClean="0"/>
              <a:t>37</a:t>
            </a:fld>
            <a:endParaRPr lang="en-ZA"/>
          </a:p>
        </p:txBody>
      </p:sp>
    </p:spTree>
    <p:extLst>
      <p:ext uri="{BB962C8B-B14F-4D97-AF65-F5344CB8AC3E}">
        <p14:creationId xmlns:p14="http://schemas.microsoft.com/office/powerpoint/2010/main" val="3583422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0B1FEDC2-D384-4F17-A013-9B6191FB8CF4}" type="slidenum">
              <a:rPr lang="en-ZA" smtClean="0"/>
              <a:t>38</a:t>
            </a:fld>
            <a:endParaRPr lang="en-ZA" dirty="0"/>
          </a:p>
        </p:txBody>
      </p:sp>
    </p:spTree>
    <p:extLst>
      <p:ext uri="{BB962C8B-B14F-4D97-AF65-F5344CB8AC3E}">
        <p14:creationId xmlns:p14="http://schemas.microsoft.com/office/powerpoint/2010/main" val="32084056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0B1FEDC2-D384-4F17-A013-9B6191FB8CF4}" type="slidenum">
              <a:rPr lang="en-ZA" smtClean="0"/>
              <a:t>39</a:t>
            </a:fld>
            <a:endParaRPr lang="en-ZA" dirty="0"/>
          </a:p>
        </p:txBody>
      </p:sp>
    </p:spTree>
    <p:extLst>
      <p:ext uri="{BB962C8B-B14F-4D97-AF65-F5344CB8AC3E}">
        <p14:creationId xmlns:p14="http://schemas.microsoft.com/office/powerpoint/2010/main" val="2451438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600" dirty="0"/>
              <a:t>Regarding the structure of the talk, my focus will be providing evidence of the trends, drivers and consequences from multiple studies from across South Africa.  From this  I will draw out the key messages and policy implications. Where relevant, I may bring in reference to some of what is happening in terms of COVID-19 lockdown policy to highlight the vulnerability of these rural livelihood systems. </a:t>
            </a:r>
          </a:p>
        </p:txBody>
      </p:sp>
      <p:sp>
        <p:nvSpPr>
          <p:cNvPr id="4" name="Slide Number Placeholder 3"/>
          <p:cNvSpPr>
            <a:spLocks noGrp="1"/>
          </p:cNvSpPr>
          <p:nvPr>
            <p:ph type="sldNum" sz="quarter" idx="5"/>
          </p:nvPr>
        </p:nvSpPr>
        <p:spPr/>
        <p:txBody>
          <a:bodyPr/>
          <a:lstStyle/>
          <a:p>
            <a:fld id="{0B1FEDC2-D384-4F17-A013-9B6191FB8CF4}" type="slidenum">
              <a:rPr lang="en-ZA" smtClean="0"/>
              <a:t>4</a:t>
            </a:fld>
            <a:endParaRPr lang="en-ZA" dirty="0"/>
          </a:p>
        </p:txBody>
      </p:sp>
    </p:spTree>
    <p:extLst>
      <p:ext uri="{BB962C8B-B14F-4D97-AF65-F5344CB8AC3E}">
        <p14:creationId xmlns:p14="http://schemas.microsoft.com/office/powerpoint/2010/main" val="34616963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 am not going to talk about this slide but putting it there for any of you who are looking at solutions re rural livelihoods more generally. </a:t>
            </a:r>
          </a:p>
        </p:txBody>
      </p:sp>
      <p:sp>
        <p:nvSpPr>
          <p:cNvPr id="4" name="Slide Number Placeholder 3"/>
          <p:cNvSpPr>
            <a:spLocks noGrp="1"/>
          </p:cNvSpPr>
          <p:nvPr>
            <p:ph type="sldNum" sz="quarter" idx="5"/>
          </p:nvPr>
        </p:nvSpPr>
        <p:spPr/>
        <p:txBody>
          <a:bodyPr/>
          <a:lstStyle/>
          <a:p>
            <a:fld id="{0B1FEDC2-D384-4F17-A013-9B6191FB8CF4}" type="slidenum">
              <a:rPr lang="en-ZA" smtClean="0"/>
              <a:t>40</a:t>
            </a:fld>
            <a:endParaRPr lang="en-ZA"/>
          </a:p>
        </p:txBody>
      </p:sp>
    </p:spTree>
    <p:extLst>
      <p:ext uri="{BB962C8B-B14F-4D97-AF65-F5344CB8AC3E}">
        <p14:creationId xmlns:p14="http://schemas.microsoft.com/office/powerpoint/2010/main" val="3810265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0B1FEDC2-D384-4F17-A013-9B6191FB8CF4}" type="slidenum">
              <a:rPr lang="en-ZA" smtClean="0"/>
              <a:t>41</a:t>
            </a:fld>
            <a:endParaRPr lang="en-ZA" dirty="0"/>
          </a:p>
        </p:txBody>
      </p:sp>
    </p:spTree>
    <p:extLst>
      <p:ext uri="{BB962C8B-B14F-4D97-AF65-F5344CB8AC3E}">
        <p14:creationId xmlns:p14="http://schemas.microsoft.com/office/powerpoint/2010/main" val="626838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600" dirty="0"/>
              <a:t>In the next slide I would just like to briefly introduce a framework that I have been using in my work to understand landscapes and livelihood change. I feel it is important to look at what is happening in terms of field cultivation from a dynamic systems perspective. </a:t>
            </a:r>
          </a:p>
        </p:txBody>
      </p:sp>
      <p:sp>
        <p:nvSpPr>
          <p:cNvPr id="4" name="Slide Number Placeholder 3"/>
          <p:cNvSpPr>
            <a:spLocks noGrp="1"/>
          </p:cNvSpPr>
          <p:nvPr>
            <p:ph type="sldNum" sz="quarter" idx="5"/>
          </p:nvPr>
        </p:nvSpPr>
        <p:spPr/>
        <p:txBody>
          <a:bodyPr/>
          <a:lstStyle/>
          <a:p>
            <a:fld id="{0B1FEDC2-D384-4F17-A013-9B6191FB8CF4}" type="slidenum">
              <a:rPr lang="en-ZA" smtClean="0"/>
              <a:t>5</a:t>
            </a:fld>
            <a:endParaRPr lang="en-ZA" dirty="0"/>
          </a:p>
        </p:txBody>
      </p:sp>
    </p:spTree>
    <p:extLst>
      <p:ext uri="{BB962C8B-B14F-4D97-AF65-F5344CB8AC3E}">
        <p14:creationId xmlns:p14="http://schemas.microsoft.com/office/powerpoint/2010/main" val="686039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systemic and dynamic view of local livelihoods and the landscapes and ES they depend on starts by recognising multiple drivers of change over both temporal and spatial scales – these drivers cause changes in interlinked landscapes and livelihoods. The outcomes of these changes are influenced by history, the local social, ecological and economic context  as well as social differentiation (i.e. who you are and assets you have). These outcomes in turn influence the trajectories livelihoods are taking. In terms of transformation we need to know what is needed to take more livelihoods onto more sustainable trajectories recognising that there is no single pathways for this. I will come back to some of these issues as I move through my talk. </a:t>
            </a:r>
          </a:p>
        </p:txBody>
      </p:sp>
      <p:sp>
        <p:nvSpPr>
          <p:cNvPr id="4" name="Slide Number Placeholder 3"/>
          <p:cNvSpPr>
            <a:spLocks noGrp="1"/>
          </p:cNvSpPr>
          <p:nvPr>
            <p:ph type="sldNum" sz="quarter" idx="10"/>
          </p:nvPr>
        </p:nvSpPr>
        <p:spPr/>
        <p:txBody>
          <a:bodyPr/>
          <a:lstStyle/>
          <a:p>
            <a:fld id="{41DCF937-4F3B-4CB6-BCFF-B78716B91935}" type="slidenum">
              <a:rPr lang="en-ZA" smtClean="0"/>
              <a:t>6</a:t>
            </a:fld>
            <a:endParaRPr lang="en-ZA"/>
          </a:p>
        </p:txBody>
      </p:sp>
    </p:spTree>
    <p:extLst>
      <p:ext uri="{BB962C8B-B14F-4D97-AF65-F5344CB8AC3E}">
        <p14:creationId xmlns:p14="http://schemas.microsoft.com/office/powerpoint/2010/main" val="1285124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600" dirty="0"/>
              <a:t>This is a framework used by Charlie Shackleton in his synthesis paper that show the systemic relationships between drivers of change, field deactivation specifically and the outcomes or consequences across multiple parts of the system and scales.  Understanding how these interact is important. </a:t>
            </a:r>
          </a:p>
          <a:p>
            <a:endParaRPr lang="en-ZA" sz="1600" dirty="0"/>
          </a:p>
          <a:p>
            <a:r>
              <a:rPr lang="en-ZA" dirty="0"/>
              <a:t>I will now move on to actually looking at some of the evidence of the changes taking place starting with a focus on the landscape changes, i.e. the evidence of reduced cultivation. </a:t>
            </a:r>
          </a:p>
        </p:txBody>
      </p:sp>
      <p:sp>
        <p:nvSpPr>
          <p:cNvPr id="4" name="Slide Number Placeholder 3"/>
          <p:cNvSpPr>
            <a:spLocks noGrp="1"/>
          </p:cNvSpPr>
          <p:nvPr>
            <p:ph type="sldNum" sz="quarter" idx="5"/>
          </p:nvPr>
        </p:nvSpPr>
        <p:spPr/>
        <p:txBody>
          <a:bodyPr/>
          <a:lstStyle/>
          <a:p>
            <a:fld id="{0B1FEDC2-D384-4F17-A013-9B6191FB8CF4}" type="slidenum">
              <a:rPr lang="en-ZA" smtClean="0"/>
              <a:t>7</a:t>
            </a:fld>
            <a:endParaRPr lang="en-ZA"/>
          </a:p>
        </p:txBody>
      </p:sp>
    </p:spTree>
    <p:extLst>
      <p:ext uri="{BB962C8B-B14F-4D97-AF65-F5344CB8AC3E}">
        <p14:creationId xmlns:p14="http://schemas.microsoft.com/office/powerpoint/2010/main" val="3654719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 what are the changes we are seeing? Lets look at some of the evidence. </a:t>
            </a:r>
          </a:p>
        </p:txBody>
      </p:sp>
      <p:sp>
        <p:nvSpPr>
          <p:cNvPr id="4" name="Slide Number Placeholder 3"/>
          <p:cNvSpPr>
            <a:spLocks noGrp="1"/>
          </p:cNvSpPr>
          <p:nvPr>
            <p:ph type="sldNum" sz="quarter" idx="5"/>
          </p:nvPr>
        </p:nvSpPr>
        <p:spPr/>
        <p:txBody>
          <a:bodyPr/>
          <a:lstStyle/>
          <a:p>
            <a:fld id="{0B1FEDC2-D384-4F17-A013-9B6191FB8CF4}" type="slidenum">
              <a:rPr lang="en-ZA" smtClean="0"/>
              <a:t>8</a:t>
            </a:fld>
            <a:endParaRPr lang="en-ZA"/>
          </a:p>
        </p:txBody>
      </p:sp>
    </p:spTree>
    <p:extLst>
      <p:ext uri="{BB962C8B-B14F-4D97-AF65-F5344CB8AC3E}">
        <p14:creationId xmlns:p14="http://schemas.microsoft.com/office/powerpoint/2010/main" val="1991435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338" y="1350963"/>
            <a:ext cx="6477000" cy="3643312"/>
          </a:xfrm>
        </p:spPr>
      </p:sp>
      <p:sp>
        <p:nvSpPr>
          <p:cNvPr id="3" name="Notes Placeholder 2"/>
          <p:cNvSpPr>
            <a:spLocks noGrp="1"/>
          </p:cNvSpPr>
          <p:nvPr>
            <p:ph type="body" idx="1"/>
          </p:nvPr>
        </p:nvSpPr>
        <p:spPr/>
        <p:txBody>
          <a:bodyPr/>
          <a:lstStyle/>
          <a:p>
            <a:r>
              <a:rPr lang="en-ZA" sz="1400" dirty="0"/>
              <a:t>In this figure the decline in cultivation</a:t>
            </a:r>
            <a:r>
              <a:rPr lang="en-ZA" sz="1400" baseline="0" dirty="0"/>
              <a:t> of evident in the decline of field, the rise of old fields and increasing woody cover.  In this area there is also a decline in gardens. </a:t>
            </a:r>
            <a:endParaRPr lang="en-GB"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A1C526-A4DC-4FE2-BBD5-5DECAEEA2E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882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001B1-85DD-405A-9D9F-65D1BB6FEE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74B4530-6069-448E-92A1-94ED8E55EA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52A9FAE4-B496-4DD7-AF08-C99E455FBCCB}"/>
              </a:ext>
            </a:extLst>
          </p:cNvPr>
          <p:cNvSpPr>
            <a:spLocks noGrp="1"/>
          </p:cNvSpPr>
          <p:nvPr>
            <p:ph type="dt" sz="half" idx="10"/>
          </p:nvPr>
        </p:nvSpPr>
        <p:spPr/>
        <p:txBody>
          <a:bodyPr/>
          <a:lstStyle/>
          <a:p>
            <a:fld id="{CD78B480-7600-4689-8D2C-DDB3B889C395}" type="datetimeFigureOut">
              <a:rPr lang="en-ZA" smtClean="0"/>
              <a:t>2020/04/16</a:t>
            </a:fld>
            <a:endParaRPr lang="en-ZA" dirty="0"/>
          </a:p>
        </p:txBody>
      </p:sp>
      <p:sp>
        <p:nvSpPr>
          <p:cNvPr id="5" name="Footer Placeholder 4">
            <a:extLst>
              <a:ext uri="{FF2B5EF4-FFF2-40B4-BE49-F238E27FC236}">
                <a16:creationId xmlns:a16="http://schemas.microsoft.com/office/drawing/2014/main" id="{A1D29A4C-258C-4C48-80D8-E1A25BDAE9BC}"/>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7E101CB7-23BF-4F64-84DA-20C320586D8D}"/>
              </a:ext>
            </a:extLst>
          </p:cNvPr>
          <p:cNvSpPr>
            <a:spLocks noGrp="1"/>
          </p:cNvSpPr>
          <p:nvPr>
            <p:ph type="sldNum" sz="quarter" idx="12"/>
          </p:nvPr>
        </p:nvSpPr>
        <p:spPr/>
        <p:txBody>
          <a:bodyPr/>
          <a:lstStyle/>
          <a:p>
            <a:fld id="{1DAA43AB-5E59-49ED-A2E7-3B49046484F5}" type="slidenum">
              <a:rPr lang="en-ZA" smtClean="0"/>
              <a:t>‹#›</a:t>
            </a:fld>
            <a:endParaRPr lang="en-ZA" dirty="0"/>
          </a:p>
        </p:txBody>
      </p:sp>
    </p:spTree>
    <p:extLst>
      <p:ext uri="{BB962C8B-B14F-4D97-AF65-F5344CB8AC3E}">
        <p14:creationId xmlns:p14="http://schemas.microsoft.com/office/powerpoint/2010/main" val="140927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45441-97E2-456C-BE0F-9F8F29499BA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7B181FA7-BA9E-47AF-AC01-525C9C081E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E2C5142-29B4-4EBC-8999-DD203A9B2D03}"/>
              </a:ext>
            </a:extLst>
          </p:cNvPr>
          <p:cNvSpPr>
            <a:spLocks noGrp="1"/>
          </p:cNvSpPr>
          <p:nvPr>
            <p:ph type="dt" sz="half" idx="10"/>
          </p:nvPr>
        </p:nvSpPr>
        <p:spPr/>
        <p:txBody>
          <a:bodyPr/>
          <a:lstStyle/>
          <a:p>
            <a:fld id="{CD78B480-7600-4689-8D2C-DDB3B889C395}" type="datetimeFigureOut">
              <a:rPr lang="en-ZA" smtClean="0"/>
              <a:t>2020/04/16</a:t>
            </a:fld>
            <a:endParaRPr lang="en-ZA" dirty="0"/>
          </a:p>
        </p:txBody>
      </p:sp>
      <p:sp>
        <p:nvSpPr>
          <p:cNvPr id="5" name="Footer Placeholder 4">
            <a:extLst>
              <a:ext uri="{FF2B5EF4-FFF2-40B4-BE49-F238E27FC236}">
                <a16:creationId xmlns:a16="http://schemas.microsoft.com/office/drawing/2014/main" id="{8397D6F2-58C1-4552-A646-3089E24D9929}"/>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908D09E0-A30F-40D6-B9C4-3685470B43F5}"/>
              </a:ext>
            </a:extLst>
          </p:cNvPr>
          <p:cNvSpPr>
            <a:spLocks noGrp="1"/>
          </p:cNvSpPr>
          <p:nvPr>
            <p:ph type="sldNum" sz="quarter" idx="12"/>
          </p:nvPr>
        </p:nvSpPr>
        <p:spPr/>
        <p:txBody>
          <a:bodyPr/>
          <a:lstStyle/>
          <a:p>
            <a:fld id="{1DAA43AB-5E59-49ED-A2E7-3B49046484F5}" type="slidenum">
              <a:rPr lang="en-ZA" smtClean="0"/>
              <a:t>‹#›</a:t>
            </a:fld>
            <a:endParaRPr lang="en-ZA" dirty="0"/>
          </a:p>
        </p:txBody>
      </p:sp>
    </p:spTree>
    <p:extLst>
      <p:ext uri="{BB962C8B-B14F-4D97-AF65-F5344CB8AC3E}">
        <p14:creationId xmlns:p14="http://schemas.microsoft.com/office/powerpoint/2010/main" val="2935969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05AA6B-A6AF-4139-ACB2-226E2D839AF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35B2580-ECDF-4E83-8A93-0B7E5191EB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3180E1E-DCF6-4F99-ABB2-DF911583EDA1}"/>
              </a:ext>
            </a:extLst>
          </p:cNvPr>
          <p:cNvSpPr>
            <a:spLocks noGrp="1"/>
          </p:cNvSpPr>
          <p:nvPr>
            <p:ph type="dt" sz="half" idx="10"/>
          </p:nvPr>
        </p:nvSpPr>
        <p:spPr/>
        <p:txBody>
          <a:bodyPr/>
          <a:lstStyle/>
          <a:p>
            <a:fld id="{CD78B480-7600-4689-8D2C-DDB3B889C395}" type="datetimeFigureOut">
              <a:rPr lang="en-ZA" smtClean="0"/>
              <a:t>2020/04/16</a:t>
            </a:fld>
            <a:endParaRPr lang="en-ZA" dirty="0"/>
          </a:p>
        </p:txBody>
      </p:sp>
      <p:sp>
        <p:nvSpPr>
          <p:cNvPr id="5" name="Footer Placeholder 4">
            <a:extLst>
              <a:ext uri="{FF2B5EF4-FFF2-40B4-BE49-F238E27FC236}">
                <a16:creationId xmlns:a16="http://schemas.microsoft.com/office/drawing/2014/main" id="{B5A43BCD-791E-4A01-85DB-B2B615DD8896}"/>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8F9DF2BA-EF1E-47EF-912A-9A22F59DBD09}"/>
              </a:ext>
            </a:extLst>
          </p:cNvPr>
          <p:cNvSpPr>
            <a:spLocks noGrp="1"/>
          </p:cNvSpPr>
          <p:nvPr>
            <p:ph type="sldNum" sz="quarter" idx="12"/>
          </p:nvPr>
        </p:nvSpPr>
        <p:spPr/>
        <p:txBody>
          <a:bodyPr/>
          <a:lstStyle/>
          <a:p>
            <a:fld id="{1DAA43AB-5E59-49ED-A2E7-3B49046484F5}" type="slidenum">
              <a:rPr lang="en-ZA" smtClean="0"/>
              <a:t>‹#›</a:t>
            </a:fld>
            <a:endParaRPr lang="en-ZA" dirty="0"/>
          </a:p>
        </p:txBody>
      </p:sp>
    </p:spTree>
    <p:extLst>
      <p:ext uri="{BB962C8B-B14F-4D97-AF65-F5344CB8AC3E}">
        <p14:creationId xmlns:p14="http://schemas.microsoft.com/office/powerpoint/2010/main" val="3245431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55A8923-3CFF-4946-9D37-79E5E10040B4}" type="datetimeFigureOut">
              <a:rPr lang="en-US" smtClean="0"/>
              <a:t>4/16/2020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886BF2-B885-460E-9084-E7FE5D97C477}" type="slidenum">
              <a:rPr lang="en-US" smtClean="0"/>
              <a:t>‹#›</a:t>
            </a:fld>
            <a:endParaRPr lang="en-US" dirty="0"/>
          </a:p>
        </p:txBody>
      </p:sp>
    </p:spTree>
    <p:extLst>
      <p:ext uri="{BB962C8B-B14F-4D97-AF65-F5344CB8AC3E}">
        <p14:creationId xmlns:p14="http://schemas.microsoft.com/office/powerpoint/2010/main" val="2303714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5A8923-3CFF-4946-9D37-79E5E10040B4}" type="datetimeFigureOut">
              <a:rPr lang="en-US" smtClean="0"/>
              <a:t>4/16/2020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886BF2-B885-460E-9084-E7FE5D97C477}" type="slidenum">
              <a:rPr lang="en-US" smtClean="0"/>
              <a:t>‹#›</a:t>
            </a:fld>
            <a:endParaRPr lang="en-US" dirty="0"/>
          </a:p>
        </p:txBody>
      </p:sp>
    </p:spTree>
    <p:extLst>
      <p:ext uri="{BB962C8B-B14F-4D97-AF65-F5344CB8AC3E}">
        <p14:creationId xmlns:p14="http://schemas.microsoft.com/office/powerpoint/2010/main" val="102360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5A8923-3CFF-4946-9D37-79E5E10040B4}" type="datetimeFigureOut">
              <a:rPr lang="en-US" smtClean="0"/>
              <a:t>4/16/2020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886BF2-B885-460E-9084-E7FE5D97C477}" type="slidenum">
              <a:rPr lang="en-US" smtClean="0"/>
              <a:t>‹#›</a:t>
            </a:fld>
            <a:endParaRPr lang="en-US" dirty="0"/>
          </a:p>
        </p:txBody>
      </p:sp>
    </p:spTree>
    <p:extLst>
      <p:ext uri="{BB962C8B-B14F-4D97-AF65-F5344CB8AC3E}">
        <p14:creationId xmlns:p14="http://schemas.microsoft.com/office/powerpoint/2010/main" val="1610416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5A8923-3CFF-4946-9D37-79E5E10040B4}" type="datetimeFigureOut">
              <a:rPr lang="en-US" smtClean="0"/>
              <a:t>4/16/2020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886BF2-B885-460E-9084-E7FE5D97C477}" type="slidenum">
              <a:rPr lang="en-US" smtClean="0"/>
              <a:t>‹#›</a:t>
            </a:fld>
            <a:endParaRPr lang="en-US" dirty="0"/>
          </a:p>
        </p:txBody>
      </p:sp>
    </p:spTree>
    <p:extLst>
      <p:ext uri="{BB962C8B-B14F-4D97-AF65-F5344CB8AC3E}">
        <p14:creationId xmlns:p14="http://schemas.microsoft.com/office/powerpoint/2010/main" val="1126485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5A8923-3CFF-4946-9D37-79E5E10040B4}" type="datetimeFigureOut">
              <a:rPr lang="en-US" smtClean="0"/>
              <a:t>4/16/2020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886BF2-B885-460E-9084-E7FE5D97C477}" type="slidenum">
              <a:rPr lang="en-US" smtClean="0"/>
              <a:t>‹#›</a:t>
            </a:fld>
            <a:endParaRPr lang="en-US" dirty="0"/>
          </a:p>
        </p:txBody>
      </p:sp>
    </p:spTree>
    <p:extLst>
      <p:ext uri="{BB962C8B-B14F-4D97-AF65-F5344CB8AC3E}">
        <p14:creationId xmlns:p14="http://schemas.microsoft.com/office/powerpoint/2010/main" val="947404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5A8923-3CFF-4946-9D37-79E5E10040B4}" type="datetimeFigureOut">
              <a:rPr lang="en-US" smtClean="0"/>
              <a:t>4/16/2020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886BF2-B885-460E-9084-E7FE5D97C477}" type="slidenum">
              <a:rPr lang="en-US" smtClean="0"/>
              <a:t>‹#›</a:t>
            </a:fld>
            <a:endParaRPr lang="en-US" dirty="0"/>
          </a:p>
        </p:txBody>
      </p:sp>
    </p:spTree>
    <p:extLst>
      <p:ext uri="{BB962C8B-B14F-4D97-AF65-F5344CB8AC3E}">
        <p14:creationId xmlns:p14="http://schemas.microsoft.com/office/powerpoint/2010/main" val="810495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5A8923-3CFF-4946-9D37-79E5E10040B4}" type="datetimeFigureOut">
              <a:rPr lang="en-US" smtClean="0"/>
              <a:t>4/16/2020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886BF2-B885-460E-9084-E7FE5D97C477}" type="slidenum">
              <a:rPr lang="en-US" smtClean="0"/>
              <a:t>‹#›</a:t>
            </a:fld>
            <a:endParaRPr lang="en-US" dirty="0"/>
          </a:p>
        </p:txBody>
      </p:sp>
    </p:spTree>
    <p:extLst>
      <p:ext uri="{BB962C8B-B14F-4D97-AF65-F5344CB8AC3E}">
        <p14:creationId xmlns:p14="http://schemas.microsoft.com/office/powerpoint/2010/main" val="3029359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5A8923-3CFF-4946-9D37-79E5E10040B4}" type="datetimeFigureOut">
              <a:rPr lang="en-US" smtClean="0"/>
              <a:t>4/16/2020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886BF2-B885-460E-9084-E7FE5D97C477}" type="slidenum">
              <a:rPr lang="en-US" smtClean="0"/>
              <a:t>‹#›</a:t>
            </a:fld>
            <a:endParaRPr lang="en-US" dirty="0"/>
          </a:p>
        </p:txBody>
      </p:sp>
    </p:spTree>
    <p:extLst>
      <p:ext uri="{BB962C8B-B14F-4D97-AF65-F5344CB8AC3E}">
        <p14:creationId xmlns:p14="http://schemas.microsoft.com/office/powerpoint/2010/main" val="2832461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3A6EB-B005-4578-81B9-17516C45D08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93ED339-5C58-4FE3-9E33-287E98DA01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DA46684-7BF8-41DE-AD1B-B5A09F29985E}"/>
              </a:ext>
            </a:extLst>
          </p:cNvPr>
          <p:cNvSpPr>
            <a:spLocks noGrp="1"/>
          </p:cNvSpPr>
          <p:nvPr>
            <p:ph type="dt" sz="half" idx="10"/>
          </p:nvPr>
        </p:nvSpPr>
        <p:spPr/>
        <p:txBody>
          <a:bodyPr/>
          <a:lstStyle/>
          <a:p>
            <a:fld id="{CD78B480-7600-4689-8D2C-DDB3B889C395}" type="datetimeFigureOut">
              <a:rPr lang="en-ZA" smtClean="0"/>
              <a:t>2020/04/16</a:t>
            </a:fld>
            <a:endParaRPr lang="en-ZA" dirty="0"/>
          </a:p>
        </p:txBody>
      </p:sp>
      <p:sp>
        <p:nvSpPr>
          <p:cNvPr id="5" name="Footer Placeholder 4">
            <a:extLst>
              <a:ext uri="{FF2B5EF4-FFF2-40B4-BE49-F238E27FC236}">
                <a16:creationId xmlns:a16="http://schemas.microsoft.com/office/drawing/2014/main" id="{97788E82-240B-4B3E-B0D8-4F78CDD943FA}"/>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9D8FC4F0-F41A-4FF8-80E3-3BA7F74E3940}"/>
              </a:ext>
            </a:extLst>
          </p:cNvPr>
          <p:cNvSpPr>
            <a:spLocks noGrp="1"/>
          </p:cNvSpPr>
          <p:nvPr>
            <p:ph type="sldNum" sz="quarter" idx="12"/>
          </p:nvPr>
        </p:nvSpPr>
        <p:spPr/>
        <p:txBody>
          <a:bodyPr/>
          <a:lstStyle/>
          <a:p>
            <a:fld id="{1DAA43AB-5E59-49ED-A2E7-3B49046484F5}" type="slidenum">
              <a:rPr lang="en-ZA" smtClean="0"/>
              <a:t>‹#›</a:t>
            </a:fld>
            <a:endParaRPr lang="en-ZA" dirty="0"/>
          </a:p>
        </p:txBody>
      </p:sp>
    </p:spTree>
    <p:extLst>
      <p:ext uri="{BB962C8B-B14F-4D97-AF65-F5344CB8AC3E}">
        <p14:creationId xmlns:p14="http://schemas.microsoft.com/office/powerpoint/2010/main" val="1994564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5A8923-3CFF-4946-9D37-79E5E10040B4}" type="datetimeFigureOut">
              <a:rPr lang="en-US" smtClean="0"/>
              <a:t>4/16/2020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886BF2-B885-460E-9084-E7FE5D97C477}" type="slidenum">
              <a:rPr lang="en-US" smtClean="0"/>
              <a:t>‹#›</a:t>
            </a:fld>
            <a:endParaRPr lang="en-US" dirty="0"/>
          </a:p>
        </p:txBody>
      </p:sp>
    </p:spTree>
    <p:extLst>
      <p:ext uri="{BB962C8B-B14F-4D97-AF65-F5344CB8AC3E}">
        <p14:creationId xmlns:p14="http://schemas.microsoft.com/office/powerpoint/2010/main" val="1581865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5A8923-3CFF-4946-9D37-79E5E10040B4}" type="datetimeFigureOut">
              <a:rPr lang="en-US" smtClean="0"/>
              <a:t>4/16/2020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886BF2-B885-460E-9084-E7FE5D97C477}" type="slidenum">
              <a:rPr lang="en-US" smtClean="0"/>
              <a:t>‹#›</a:t>
            </a:fld>
            <a:endParaRPr lang="en-US" dirty="0"/>
          </a:p>
        </p:txBody>
      </p:sp>
    </p:spTree>
    <p:extLst>
      <p:ext uri="{BB962C8B-B14F-4D97-AF65-F5344CB8AC3E}">
        <p14:creationId xmlns:p14="http://schemas.microsoft.com/office/powerpoint/2010/main" val="579093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5A8923-3CFF-4946-9D37-79E5E10040B4}" type="datetimeFigureOut">
              <a:rPr lang="en-US" smtClean="0"/>
              <a:t>4/16/2020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886BF2-B885-460E-9084-E7FE5D97C477}" type="slidenum">
              <a:rPr lang="en-US" smtClean="0"/>
              <a:t>‹#›</a:t>
            </a:fld>
            <a:endParaRPr lang="en-US" dirty="0"/>
          </a:p>
        </p:txBody>
      </p:sp>
    </p:spTree>
    <p:extLst>
      <p:ext uri="{BB962C8B-B14F-4D97-AF65-F5344CB8AC3E}">
        <p14:creationId xmlns:p14="http://schemas.microsoft.com/office/powerpoint/2010/main" val="4022935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D8FC6-AB74-40B6-A4BB-6CCB226CC8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4A9898FA-F060-420D-B040-A0B51D3667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821151-B95B-4CD5-A481-D38F5C537473}"/>
              </a:ext>
            </a:extLst>
          </p:cNvPr>
          <p:cNvSpPr>
            <a:spLocks noGrp="1"/>
          </p:cNvSpPr>
          <p:nvPr>
            <p:ph type="dt" sz="half" idx="10"/>
          </p:nvPr>
        </p:nvSpPr>
        <p:spPr/>
        <p:txBody>
          <a:bodyPr/>
          <a:lstStyle/>
          <a:p>
            <a:fld id="{CD78B480-7600-4689-8D2C-DDB3B889C395}" type="datetimeFigureOut">
              <a:rPr lang="en-ZA" smtClean="0"/>
              <a:t>2020/04/16</a:t>
            </a:fld>
            <a:endParaRPr lang="en-ZA" dirty="0"/>
          </a:p>
        </p:txBody>
      </p:sp>
      <p:sp>
        <p:nvSpPr>
          <p:cNvPr id="5" name="Footer Placeholder 4">
            <a:extLst>
              <a:ext uri="{FF2B5EF4-FFF2-40B4-BE49-F238E27FC236}">
                <a16:creationId xmlns:a16="http://schemas.microsoft.com/office/drawing/2014/main" id="{B4BC379F-5080-4EDD-9F3B-C323D4B9CA77}"/>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ABE21322-8663-4F7A-A0EB-84EA3EF2FB27}"/>
              </a:ext>
            </a:extLst>
          </p:cNvPr>
          <p:cNvSpPr>
            <a:spLocks noGrp="1"/>
          </p:cNvSpPr>
          <p:nvPr>
            <p:ph type="sldNum" sz="quarter" idx="12"/>
          </p:nvPr>
        </p:nvSpPr>
        <p:spPr/>
        <p:txBody>
          <a:bodyPr/>
          <a:lstStyle/>
          <a:p>
            <a:fld id="{1DAA43AB-5E59-49ED-A2E7-3B49046484F5}" type="slidenum">
              <a:rPr lang="en-ZA" smtClean="0"/>
              <a:t>‹#›</a:t>
            </a:fld>
            <a:endParaRPr lang="en-ZA" dirty="0"/>
          </a:p>
        </p:txBody>
      </p:sp>
    </p:spTree>
    <p:extLst>
      <p:ext uri="{BB962C8B-B14F-4D97-AF65-F5344CB8AC3E}">
        <p14:creationId xmlns:p14="http://schemas.microsoft.com/office/powerpoint/2010/main" val="17781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953B1-866B-4949-8229-CAA95C0CC80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B36FD8A-E8C4-4E27-9243-6EDFCE9418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BFB29CB0-C873-464F-9406-8014B4642F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35D4D7B6-5F47-4697-A440-3F2DAF84385E}"/>
              </a:ext>
            </a:extLst>
          </p:cNvPr>
          <p:cNvSpPr>
            <a:spLocks noGrp="1"/>
          </p:cNvSpPr>
          <p:nvPr>
            <p:ph type="dt" sz="half" idx="10"/>
          </p:nvPr>
        </p:nvSpPr>
        <p:spPr/>
        <p:txBody>
          <a:bodyPr/>
          <a:lstStyle/>
          <a:p>
            <a:fld id="{CD78B480-7600-4689-8D2C-DDB3B889C395}" type="datetimeFigureOut">
              <a:rPr lang="en-ZA" smtClean="0"/>
              <a:t>2020/04/16</a:t>
            </a:fld>
            <a:endParaRPr lang="en-ZA" dirty="0"/>
          </a:p>
        </p:txBody>
      </p:sp>
      <p:sp>
        <p:nvSpPr>
          <p:cNvPr id="6" name="Footer Placeholder 5">
            <a:extLst>
              <a:ext uri="{FF2B5EF4-FFF2-40B4-BE49-F238E27FC236}">
                <a16:creationId xmlns:a16="http://schemas.microsoft.com/office/drawing/2014/main" id="{103AEB25-16D2-46A2-8949-08B185185A48}"/>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id="{19F90B85-6AE9-45E6-9444-5D084F7AA0D1}"/>
              </a:ext>
            </a:extLst>
          </p:cNvPr>
          <p:cNvSpPr>
            <a:spLocks noGrp="1"/>
          </p:cNvSpPr>
          <p:nvPr>
            <p:ph type="sldNum" sz="quarter" idx="12"/>
          </p:nvPr>
        </p:nvSpPr>
        <p:spPr/>
        <p:txBody>
          <a:bodyPr/>
          <a:lstStyle/>
          <a:p>
            <a:fld id="{1DAA43AB-5E59-49ED-A2E7-3B49046484F5}" type="slidenum">
              <a:rPr lang="en-ZA" smtClean="0"/>
              <a:t>‹#›</a:t>
            </a:fld>
            <a:endParaRPr lang="en-ZA" dirty="0"/>
          </a:p>
        </p:txBody>
      </p:sp>
    </p:spTree>
    <p:extLst>
      <p:ext uri="{BB962C8B-B14F-4D97-AF65-F5344CB8AC3E}">
        <p14:creationId xmlns:p14="http://schemas.microsoft.com/office/powerpoint/2010/main" val="3521665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46675-6BB5-4306-A478-F83276052667}"/>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BCA3059-73BD-482A-912E-F344725A52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9AEEC6-8302-4784-A1F0-E5FA41A965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1A0386F2-D36C-4206-9545-EE3221120F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291AAB-9006-4460-B971-A64659BB9F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6BF53474-8FA5-424F-B0B5-A7CCA25A2586}"/>
              </a:ext>
            </a:extLst>
          </p:cNvPr>
          <p:cNvSpPr>
            <a:spLocks noGrp="1"/>
          </p:cNvSpPr>
          <p:nvPr>
            <p:ph type="dt" sz="half" idx="10"/>
          </p:nvPr>
        </p:nvSpPr>
        <p:spPr/>
        <p:txBody>
          <a:bodyPr/>
          <a:lstStyle/>
          <a:p>
            <a:fld id="{CD78B480-7600-4689-8D2C-DDB3B889C395}" type="datetimeFigureOut">
              <a:rPr lang="en-ZA" smtClean="0"/>
              <a:t>2020/04/16</a:t>
            </a:fld>
            <a:endParaRPr lang="en-ZA" dirty="0"/>
          </a:p>
        </p:txBody>
      </p:sp>
      <p:sp>
        <p:nvSpPr>
          <p:cNvPr id="8" name="Footer Placeholder 7">
            <a:extLst>
              <a:ext uri="{FF2B5EF4-FFF2-40B4-BE49-F238E27FC236}">
                <a16:creationId xmlns:a16="http://schemas.microsoft.com/office/drawing/2014/main" id="{0677ACDB-0F80-430D-ABE9-34C6D8D6461E}"/>
              </a:ext>
            </a:extLst>
          </p:cNvPr>
          <p:cNvSpPr>
            <a:spLocks noGrp="1"/>
          </p:cNvSpPr>
          <p:nvPr>
            <p:ph type="ftr" sz="quarter" idx="11"/>
          </p:nvPr>
        </p:nvSpPr>
        <p:spPr/>
        <p:txBody>
          <a:bodyPr/>
          <a:lstStyle/>
          <a:p>
            <a:endParaRPr lang="en-ZA" dirty="0"/>
          </a:p>
        </p:txBody>
      </p:sp>
      <p:sp>
        <p:nvSpPr>
          <p:cNvPr id="9" name="Slide Number Placeholder 8">
            <a:extLst>
              <a:ext uri="{FF2B5EF4-FFF2-40B4-BE49-F238E27FC236}">
                <a16:creationId xmlns:a16="http://schemas.microsoft.com/office/drawing/2014/main" id="{A9604CE1-22BA-4135-B7DA-F969B03B358F}"/>
              </a:ext>
            </a:extLst>
          </p:cNvPr>
          <p:cNvSpPr>
            <a:spLocks noGrp="1"/>
          </p:cNvSpPr>
          <p:nvPr>
            <p:ph type="sldNum" sz="quarter" idx="12"/>
          </p:nvPr>
        </p:nvSpPr>
        <p:spPr/>
        <p:txBody>
          <a:bodyPr/>
          <a:lstStyle/>
          <a:p>
            <a:fld id="{1DAA43AB-5E59-49ED-A2E7-3B49046484F5}" type="slidenum">
              <a:rPr lang="en-ZA" smtClean="0"/>
              <a:t>‹#›</a:t>
            </a:fld>
            <a:endParaRPr lang="en-ZA" dirty="0"/>
          </a:p>
        </p:txBody>
      </p:sp>
    </p:spTree>
    <p:extLst>
      <p:ext uri="{BB962C8B-B14F-4D97-AF65-F5344CB8AC3E}">
        <p14:creationId xmlns:p14="http://schemas.microsoft.com/office/powerpoint/2010/main" val="3123446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44022-F6BE-4988-A304-9229A8DEDA03}"/>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972E65AC-1BD7-49B3-A955-7A67358C01A3}"/>
              </a:ext>
            </a:extLst>
          </p:cNvPr>
          <p:cNvSpPr>
            <a:spLocks noGrp="1"/>
          </p:cNvSpPr>
          <p:nvPr>
            <p:ph type="dt" sz="half" idx="10"/>
          </p:nvPr>
        </p:nvSpPr>
        <p:spPr/>
        <p:txBody>
          <a:bodyPr/>
          <a:lstStyle/>
          <a:p>
            <a:fld id="{CD78B480-7600-4689-8D2C-DDB3B889C395}" type="datetimeFigureOut">
              <a:rPr lang="en-ZA" smtClean="0"/>
              <a:t>2020/04/16</a:t>
            </a:fld>
            <a:endParaRPr lang="en-ZA" dirty="0"/>
          </a:p>
        </p:txBody>
      </p:sp>
      <p:sp>
        <p:nvSpPr>
          <p:cNvPr id="4" name="Footer Placeholder 3">
            <a:extLst>
              <a:ext uri="{FF2B5EF4-FFF2-40B4-BE49-F238E27FC236}">
                <a16:creationId xmlns:a16="http://schemas.microsoft.com/office/drawing/2014/main" id="{102C0902-6AE9-43C6-AD6F-DE4506706B07}"/>
              </a:ext>
            </a:extLst>
          </p:cNvPr>
          <p:cNvSpPr>
            <a:spLocks noGrp="1"/>
          </p:cNvSpPr>
          <p:nvPr>
            <p:ph type="ftr" sz="quarter" idx="11"/>
          </p:nvPr>
        </p:nvSpPr>
        <p:spPr/>
        <p:txBody>
          <a:bodyPr/>
          <a:lstStyle/>
          <a:p>
            <a:endParaRPr lang="en-ZA" dirty="0"/>
          </a:p>
        </p:txBody>
      </p:sp>
      <p:sp>
        <p:nvSpPr>
          <p:cNvPr id="5" name="Slide Number Placeholder 4">
            <a:extLst>
              <a:ext uri="{FF2B5EF4-FFF2-40B4-BE49-F238E27FC236}">
                <a16:creationId xmlns:a16="http://schemas.microsoft.com/office/drawing/2014/main" id="{E9653EDD-CF9D-4B61-A07C-7888D39FA35C}"/>
              </a:ext>
            </a:extLst>
          </p:cNvPr>
          <p:cNvSpPr>
            <a:spLocks noGrp="1"/>
          </p:cNvSpPr>
          <p:nvPr>
            <p:ph type="sldNum" sz="quarter" idx="12"/>
          </p:nvPr>
        </p:nvSpPr>
        <p:spPr/>
        <p:txBody>
          <a:bodyPr/>
          <a:lstStyle/>
          <a:p>
            <a:fld id="{1DAA43AB-5E59-49ED-A2E7-3B49046484F5}" type="slidenum">
              <a:rPr lang="en-ZA" smtClean="0"/>
              <a:t>‹#›</a:t>
            </a:fld>
            <a:endParaRPr lang="en-ZA" dirty="0"/>
          </a:p>
        </p:txBody>
      </p:sp>
    </p:spTree>
    <p:extLst>
      <p:ext uri="{BB962C8B-B14F-4D97-AF65-F5344CB8AC3E}">
        <p14:creationId xmlns:p14="http://schemas.microsoft.com/office/powerpoint/2010/main" val="1833220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42FDB5-69E7-4476-B397-D44190C9F25D}"/>
              </a:ext>
            </a:extLst>
          </p:cNvPr>
          <p:cNvSpPr>
            <a:spLocks noGrp="1"/>
          </p:cNvSpPr>
          <p:nvPr>
            <p:ph type="dt" sz="half" idx="10"/>
          </p:nvPr>
        </p:nvSpPr>
        <p:spPr/>
        <p:txBody>
          <a:bodyPr/>
          <a:lstStyle/>
          <a:p>
            <a:fld id="{CD78B480-7600-4689-8D2C-DDB3B889C395}" type="datetimeFigureOut">
              <a:rPr lang="en-ZA" smtClean="0"/>
              <a:t>2020/04/16</a:t>
            </a:fld>
            <a:endParaRPr lang="en-ZA" dirty="0"/>
          </a:p>
        </p:txBody>
      </p:sp>
      <p:sp>
        <p:nvSpPr>
          <p:cNvPr id="3" name="Footer Placeholder 2">
            <a:extLst>
              <a:ext uri="{FF2B5EF4-FFF2-40B4-BE49-F238E27FC236}">
                <a16:creationId xmlns:a16="http://schemas.microsoft.com/office/drawing/2014/main" id="{26605587-9797-44DE-B22E-C74E0FE20FA7}"/>
              </a:ext>
            </a:extLst>
          </p:cNvPr>
          <p:cNvSpPr>
            <a:spLocks noGrp="1"/>
          </p:cNvSpPr>
          <p:nvPr>
            <p:ph type="ftr" sz="quarter" idx="11"/>
          </p:nvPr>
        </p:nvSpPr>
        <p:spPr/>
        <p:txBody>
          <a:bodyPr/>
          <a:lstStyle/>
          <a:p>
            <a:endParaRPr lang="en-ZA" dirty="0"/>
          </a:p>
        </p:txBody>
      </p:sp>
      <p:sp>
        <p:nvSpPr>
          <p:cNvPr id="4" name="Slide Number Placeholder 3">
            <a:extLst>
              <a:ext uri="{FF2B5EF4-FFF2-40B4-BE49-F238E27FC236}">
                <a16:creationId xmlns:a16="http://schemas.microsoft.com/office/drawing/2014/main" id="{22E0E5DA-DB60-4E78-A62E-40D2BE368F1C}"/>
              </a:ext>
            </a:extLst>
          </p:cNvPr>
          <p:cNvSpPr>
            <a:spLocks noGrp="1"/>
          </p:cNvSpPr>
          <p:nvPr>
            <p:ph type="sldNum" sz="quarter" idx="12"/>
          </p:nvPr>
        </p:nvSpPr>
        <p:spPr/>
        <p:txBody>
          <a:bodyPr/>
          <a:lstStyle/>
          <a:p>
            <a:fld id="{1DAA43AB-5E59-49ED-A2E7-3B49046484F5}" type="slidenum">
              <a:rPr lang="en-ZA" smtClean="0"/>
              <a:t>‹#›</a:t>
            </a:fld>
            <a:endParaRPr lang="en-ZA" dirty="0"/>
          </a:p>
        </p:txBody>
      </p:sp>
    </p:spTree>
    <p:extLst>
      <p:ext uri="{BB962C8B-B14F-4D97-AF65-F5344CB8AC3E}">
        <p14:creationId xmlns:p14="http://schemas.microsoft.com/office/powerpoint/2010/main" val="3251169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F0D6D-0218-4DDA-B5A9-F60DBBC6B9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5D080C8A-603D-4576-8182-BA5D0519DA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DA264415-EB5D-460A-9FBB-5FCDA69D37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86E5D-7715-4D9D-9F1F-091225083B89}"/>
              </a:ext>
            </a:extLst>
          </p:cNvPr>
          <p:cNvSpPr>
            <a:spLocks noGrp="1"/>
          </p:cNvSpPr>
          <p:nvPr>
            <p:ph type="dt" sz="half" idx="10"/>
          </p:nvPr>
        </p:nvSpPr>
        <p:spPr/>
        <p:txBody>
          <a:bodyPr/>
          <a:lstStyle/>
          <a:p>
            <a:fld id="{CD78B480-7600-4689-8D2C-DDB3B889C395}" type="datetimeFigureOut">
              <a:rPr lang="en-ZA" smtClean="0"/>
              <a:t>2020/04/16</a:t>
            </a:fld>
            <a:endParaRPr lang="en-ZA" dirty="0"/>
          </a:p>
        </p:txBody>
      </p:sp>
      <p:sp>
        <p:nvSpPr>
          <p:cNvPr id="6" name="Footer Placeholder 5">
            <a:extLst>
              <a:ext uri="{FF2B5EF4-FFF2-40B4-BE49-F238E27FC236}">
                <a16:creationId xmlns:a16="http://schemas.microsoft.com/office/drawing/2014/main" id="{E9BC12B7-1E87-4EB5-B0C8-6F9495793764}"/>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id="{67AE74B0-2A7D-4023-A92E-61DFB4304D29}"/>
              </a:ext>
            </a:extLst>
          </p:cNvPr>
          <p:cNvSpPr>
            <a:spLocks noGrp="1"/>
          </p:cNvSpPr>
          <p:nvPr>
            <p:ph type="sldNum" sz="quarter" idx="12"/>
          </p:nvPr>
        </p:nvSpPr>
        <p:spPr/>
        <p:txBody>
          <a:bodyPr/>
          <a:lstStyle/>
          <a:p>
            <a:fld id="{1DAA43AB-5E59-49ED-A2E7-3B49046484F5}" type="slidenum">
              <a:rPr lang="en-ZA" smtClean="0"/>
              <a:t>‹#›</a:t>
            </a:fld>
            <a:endParaRPr lang="en-ZA" dirty="0"/>
          </a:p>
        </p:txBody>
      </p:sp>
    </p:spTree>
    <p:extLst>
      <p:ext uri="{BB962C8B-B14F-4D97-AF65-F5344CB8AC3E}">
        <p14:creationId xmlns:p14="http://schemas.microsoft.com/office/powerpoint/2010/main" val="496403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6D084-9CB5-43F4-8AF5-CFD9D90AE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6460BECD-8287-4336-9CC6-92B088E8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a:extLst>
              <a:ext uri="{FF2B5EF4-FFF2-40B4-BE49-F238E27FC236}">
                <a16:creationId xmlns:a16="http://schemas.microsoft.com/office/drawing/2014/main" id="{5B299D80-4DBA-46AC-BA5A-5C1700AA11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BEC8CD-A27A-44D9-91C9-7165B0110E27}"/>
              </a:ext>
            </a:extLst>
          </p:cNvPr>
          <p:cNvSpPr>
            <a:spLocks noGrp="1"/>
          </p:cNvSpPr>
          <p:nvPr>
            <p:ph type="dt" sz="half" idx="10"/>
          </p:nvPr>
        </p:nvSpPr>
        <p:spPr/>
        <p:txBody>
          <a:bodyPr/>
          <a:lstStyle/>
          <a:p>
            <a:fld id="{CD78B480-7600-4689-8D2C-DDB3B889C395}" type="datetimeFigureOut">
              <a:rPr lang="en-ZA" smtClean="0"/>
              <a:t>2020/04/16</a:t>
            </a:fld>
            <a:endParaRPr lang="en-ZA" dirty="0"/>
          </a:p>
        </p:txBody>
      </p:sp>
      <p:sp>
        <p:nvSpPr>
          <p:cNvPr id="6" name="Footer Placeholder 5">
            <a:extLst>
              <a:ext uri="{FF2B5EF4-FFF2-40B4-BE49-F238E27FC236}">
                <a16:creationId xmlns:a16="http://schemas.microsoft.com/office/drawing/2014/main" id="{863B3CF6-F5FF-4495-B627-9911B8B3C733}"/>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id="{A895ED1E-61F7-42DF-AA9F-1B6AB752789F}"/>
              </a:ext>
            </a:extLst>
          </p:cNvPr>
          <p:cNvSpPr>
            <a:spLocks noGrp="1"/>
          </p:cNvSpPr>
          <p:nvPr>
            <p:ph type="sldNum" sz="quarter" idx="12"/>
          </p:nvPr>
        </p:nvSpPr>
        <p:spPr/>
        <p:txBody>
          <a:bodyPr/>
          <a:lstStyle/>
          <a:p>
            <a:fld id="{1DAA43AB-5E59-49ED-A2E7-3B49046484F5}" type="slidenum">
              <a:rPr lang="en-ZA" smtClean="0"/>
              <a:t>‹#›</a:t>
            </a:fld>
            <a:endParaRPr lang="en-ZA" dirty="0"/>
          </a:p>
        </p:txBody>
      </p:sp>
    </p:spTree>
    <p:extLst>
      <p:ext uri="{BB962C8B-B14F-4D97-AF65-F5344CB8AC3E}">
        <p14:creationId xmlns:p14="http://schemas.microsoft.com/office/powerpoint/2010/main" val="409314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08B5E3-17DE-43CE-BB57-D1099DAB63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7BAED75C-8A3C-4631-AC18-6E0DEAFD5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3DDDD9E-E5B5-4B47-9472-CD9A0C294F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8B480-7600-4689-8D2C-DDB3B889C395}" type="datetimeFigureOut">
              <a:rPr lang="en-ZA" smtClean="0"/>
              <a:t>2020/04/16</a:t>
            </a:fld>
            <a:endParaRPr lang="en-ZA" dirty="0"/>
          </a:p>
        </p:txBody>
      </p:sp>
      <p:sp>
        <p:nvSpPr>
          <p:cNvPr id="5" name="Footer Placeholder 4">
            <a:extLst>
              <a:ext uri="{FF2B5EF4-FFF2-40B4-BE49-F238E27FC236}">
                <a16:creationId xmlns:a16="http://schemas.microsoft.com/office/drawing/2014/main" id="{25066665-74DA-4C59-82B6-FA362E3053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p>
        </p:txBody>
      </p:sp>
      <p:sp>
        <p:nvSpPr>
          <p:cNvPr id="6" name="Slide Number Placeholder 5">
            <a:extLst>
              <a:ext uri="{FF2B5EF4-FFF2-40B4-BE49-F238E27FC236}">
                <a16:creationId xmlns:a16="http://schemas.microsoft.com/office/drawing/2014/main" id="{002618A9-CC86-42B9-B823-A845B54532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AA43AB-5E59-49ED-A2E7-3B49046484F5}" type="slidenum">
              <a:rPr lang="en-ZA" smtClean="0"/>
              <a:t>‹#›</a:t>
            </a:fld>
            <a:endParaRPr lang="en-ZA" dirty="0"/>
          </a:p>
        </p:txBody>
      </p:sp>
    </p:spTree>
    <p:extLst>
      <p:ext uri="{BB962C8B-B14F-4D97-AF65-F5344CB8AC3E}">
        <p14:creationId xmlns:p14="http://schemas.microsoft.com/office/powerpoint/2010/main" val="1820698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5A8923-3CFF-4946-9D37-79E5E10040B4}" type="datetimeFigureOut">
              <a:rPr lang="en-US" smtClean="0"/>
              <a:t>4/16/2020</a:t>
            </a:fld>
            <a:endParaRPr lang="en-US" dirty="0"/>
          </a:p>
        </p:txBody>
      </p:sp>
      <p:sp>
        <p:nvSpPr>
          <p:cNvPr id="5" name="Footer Placeholder 4"/>
          <p:cNvSpPr>
            <a:spLocks noGrp="1"/>
          </p:cNvSpPr>
          <p:nvPr>
            <p:ph type="ftr" sz="quarter" idx="3"/>
          </p:nvPr>
        </p:nvSpPr>
        <p:spPr>
          <a:xfrm>
            <a:off x="4165600" y="635636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6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86BF2-B885-460E-9084-E7FE5D97C477}" type="slidenum">
              <a:rPr lang="en-US" smtClean="0"/>
              <a:t>‹#›</a:t>
            </a:fld>
            <a:endParaRPr lang="en-US" dirty="0"/>
          </a:p>
        </p:txBody>
      </p:sp>
    </p:spTree>
    <p:extLst>
      <p:ext uri="{BB962C8B-B14F-4D97-AF65-F5344CB8AC3E}">
        <p14:creationId xmlns:p14="http://schemas.microsoft.com/office/powerpoint/2010/main" val="536686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hyperlink" Target="https://www.nature.com/articles/s41467-018-04616-8"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6.png"/><Relationship Id="rId2" Type="http://schemas.microsoft.com/office/2007/relationships/media" Target="../media/media11.m4a"/><Relationship Id="rId1" Type="http://schemas.openxmlformats.org/officeDocument/2006/relationships/tags" Target="../tags/tag2.xml"/><Relationship Id="rId6" Type="http://schemas.openxmlformats.org/officeDocument/2006/relationships/chart" Target="../charts/chart4.xml"/><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slideLayout" Target="../slideLayouts/slideLayout2.xml"/><Relationship Id="rId7" Type="http://schemas.openxmlformats.org/officeDocument/2006/relationships/chart" Target="../charts/char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chart" Target="../charts/chart6.xml"/><Relationship Id="rId5" Type="http://schemas.openxmlformats.org/officeDocument/2006/relationships/chart" Target="../charts/chart5.xml"/><Relationship Id="rId10" Type="http://schemas.openxmlformats.org/officeDocument/2006/relationships/image" Target="../media/image6.png"/><Relationship Id="rId4" Type="http://schemas.openxmlformats.org/officeDocument/2006/relationships/notesSlide" Target="../notesSlides/notesSlide12.xml"/><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13" Type="http://schemas.microsoft.com/office/2007/relationships/hdphoto" Target="../media/hdphoto3.wdp"/><Relationship Id="rId3" Type="http://schemas.openxmlformats.org/officeDocument/2006/relationships/slideLayout" Target="../slideLayouts/slideLayout2.xml"/><Relationship Id="rId7" Type="http://schemas.microsoft.com/office/2007/relationships/hdphoto" Target="../media/hdphoto1.wdp"/><Relationship Id="rId12" Type="http://schemas.openxmlformats.org/officeDocument/2006/relationships/image" Target="../media/image1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11" Type="http://schemas.openxmlformats.org/officeDocument/2006/relationships/image" Target="../media/image18.jpeg"/><Relationship Id="rId5" Type="http://schemas.openxmlformats.org/officeDocument/2006/relationships/image" Target="../media/image14.jpeg"/><Relationship Id="rId10" Type="http://schemas.microsoft.com/office/2007/relationships/hdphoto" Target="../media/hdphoto2.wdp"/><Relationship Id="rId4" Type="http://schemas.openxmlformats.org/officeDocument/2006/relationships/notesSlide" Target="../notesSlides/notesSlide13.xml"/><Relationship Id="rId9" Type="http://schemas.openxmlformats.org/officeDocument/2006/relationships/image" Target="../media/image17.png"/><Relationship Id="rId1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0.png"/><Relationship Id="rId5" Type="http://schemas.openxmlformats.org/officeDocument/2006/relationships/chart" Target="../charts/chart9.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chart" Target="../charts/chart10.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hyperlink" Target="https://hiveminer.com/Tags/africa%2Cxhosa/Timeline" TargetMode="External"/><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chart" Target="../charts/chart11.xml"/><Relationship Id="rId5" Type="http://schemas.openxmlformats.org/officeDocument/2006/relationships/image" Target="../media/image21.jpeg"/><Relationship Id="rId4" Type="http://schemas.openxmlformats.org/officeDocument/2006/relationships/notesSlide" Target="../notesSlides/notesSlide16.xml"/><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26.em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6.png"/><Relationship Id="rId2" Type="http://schemas.microsoft.com/office/2007/relationships/media" Target="../media/media23.m4a"/><Relationship Id="rId1" Type="http://schemas.openxmlformats.org/officeDocument/2006/relationships/tags" Target="../tags/tag3.xml"/><Relationship Id="rId6" Type="http://schemas.openxmlformats.org/officeDocument/2006/relationships/chart" Target="../charts/chart12.xml"/><Relationship Id="rId5" Type="http://schemas.openxmlformats.org/officeDocument/2006/relationships/notesSlide" Target="../notesSlides/notesSlide23.xml"/><Relationship Id="rId4"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chart" Target="../charts/chart13.xml"/><Relationship Id="rId5" Type="http://schemas.openxmlformats.org/officeDocument/2006/relationships/image" Target="../media/image2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slideLayout" Target="../slideLayouts/slideLayout6.xml"/><Relationship Id="rId7" Type="http://schemas.openxmlformats.org/officeDocument/2006/relationships/chart" Target="../charts/chart1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notesSlide" Target="../notesSlides/notesSlide26.xml"/><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1.jpeg"/><Relationship Id="rId5" Type="http://schemas.openxmlformats.org/officeDocument/2006/relationships/chart" Target="../charts/chart18.xm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28.xml"/><Relationship Id="rId4"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0.m4a"/><Relationship Id="rId7" Type="http://schemas.openxmlformats.org/officeDocument/2006/relationships/image" Target="../media/image34.emf"/><Relationship Id="rId2" Type="http://schemas.microsoft.com/office/2007/relationships/media" Target="../media/media30.m4a"/><Relationship Id="rId1" Type="http://schemas.openxmlformats.org/officeDocument/2006/relationships/vmlDrawing" Target="../drawings/vmlDrawing1.vml"/><Relationship Id="rId6" Type="http://schemas.openxmlformats.org/officeDocument/2006/relationships/package" Target="../embeddings/Microsoft_Word_Document.docx"/><Relationship Id="rId5" Type="http://schemas.openxmlformats.org/officeDocument/2006/relationships/notesSlide" Target="../notesSlides/notesSlide30.xml"/><Relationship Id="rId4"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6.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7" Type="http://schemas.openxmlformats.org/officeDocument/2006/relationships/image" Target="../media/image6.png"/><Relationship Id="rId2" Type="http://schemas.microsoft.com/office/2007/relationships/media" Target="../media/media35.m4a"/><Relationship Id="rId1" Type="http://schemas.openxmlformats.org/officeDocument/2006/relationships/tags" Target="../tags/tag5.xml"/><Relationship Id="rId6" Type="http://schemas.openxmlformats.org/officeDocument/2006/relationships/hyperlink" Target="https://www.tandfonline.com/doi/full/10.1080/0376835X.2017.1358602" TargetMode="External"/><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2" Type="http://schemas.microsoft.com/office/2007/relationships/media" Target="../media/media38.m4a"/><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hyperlink" Target="https://ccafs.cgiar.org/publications/rural-livelihoods-food-security-and-rural-transformation-under-climate-change#.XqBRj8gzZPY" TargetMode="External"/><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notesSlide" Target="../notesSlides/notesSlide40.xml"/><Relationship Id="rId9" Type="http://schemas.openxmlformats.org/officeDocument/2006/relationships/image" Target="../media/image6.png"/></Relationships>
</file>

<file path=ppt/slides/_rels/slide4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2.xml"/><Relationship Id="rId7" Type="http://schemas.openxmlformats.org/officeDocument/2006/relationships/image" Target="../media/image42.jpe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notesSlide" Target="../notesSlides/notesSlide41.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9.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9.m4a"/><Relationship Id="rId7" Type="http://schemas.openxmlformats.org/officeDocument/2006/relationships/image" Target="../media/image11.png"/><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chart" Target="../charts/chart1.xml"/><Relationship Id="rId5" Type="http://schemas.openxmlformats.org/officeDocument/2006/relationships/notesSlide" Target="../notesSlides/notesSlide9.xml"/><Relationship Id="rId4" Type="http://schemas.openxmlformats.org/officeDocument/2006/relationships/slideLayout" Target="../slideLayouts/slideLayout2.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73EAA305-AAA1-4F9B-A2D4-9F9710848C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56723D-7596-4AED-9202-923CE837A085}"/>
              </a:ext>
            </a:extLst>
          </p:cNvPr>
          <p:cNvSpPr>
            <a:spLocks noGrp="1"/>
          </p:cNvSpPr>
          <p:nvPr>
            <p:ph type="ctrTitle"/>
          </p:nvPr>
        </p:nvSpPr>
        <p:spPr>
          <a:xfrm>
            <a:off x="5123375" y="903116"/>
            <a:ext cx="5866190" cy="4074074"/>
          </a:xfrm>
        </p:spPr>
        <p:txBody>
          <a:bodyPr>
            <a:normAutofit/>
          </a:bodyPr>
          <a:lstStyle/>
          <a:p>
            <a:pPr algn="l">
              <a:spcAft>
                <a:spcPts val="800"/>
              </a:spcAft>
            </a:pPr>
            <a:br>
              <a:rPr lang="en-ZA" sz="3400" dirty="0">
                <a:latin typeface="Calibri" panose="020F0502020204030204" pitchFamily="34" charset="0"/>
                <a:ea typeface="Calibri" panose="020F0502020204030204" pitchFamily="34" charset="0"/>
                <a:cs typeface="Times New Roman" panose="02020603050405020304" pitchFamily="18" charset="0"/>
              </a:rPr>
            </a:br>
            <a:r>
              <a:rPr lang="en-ZA" sz="3400" dirty="0">
                <a:latin typeface="Calibri" panose="020F0502020204030204" pitchFamily="34" charset="0"/>
                <a:ea typeface="Calibri" panose="020F0502020204030204" pitchFamily="34" charset="0"/>
                <a:cs typeface="Times New Roman" panose="02020603050405020304" pitchFamily="18" charset="0"/>
              </a:rPr>
              <a:t>Changing land use patterns in communal areas of South Africa: </a:t>
            </a:r>
            <a:br>
              <a:rPr lang="en-ZA" sz="3400" dirty="0">
                <a:latin typeface="Calibri" panose="020F0502020204030204" pitchFamily="34" charset="0"/>
                <a:ea typeface="Calibri" panose="020F0502020204030204" pitchFamily="34" charset="0"/>
                <a:cs typeface="Times New Roman" panose="02020603050405020304" pitchFamily="18" charset="0"/>
              </a:rPr>
            </a:br>
            <a:r>
              <a:rPr lang="en-ZA" sz="3400" dirty="0">
                <a:latin typeface="Calibri" panose="020F0502020204030204" pitchFamily="34" charset="0"/>
                <a:ea typeface="Calibri" panose="020F0502020204030204" pitchFamily="34" charset="0"/>
                <a:cs typeface="Times New Roman" panose="02020603050405020304" pitchFamily="18" charset="0"/>
              </a:rPr>
              <a:t>Drivers, consequences and policy implications</a:t>
            </a:r>
            <a:br>
              <a:rPr lang="en-ZA" sz="3400" dirty="0">
                <a:latin typeface="Calibri" panose="020F0502020204030204" pitchFamily="34" charset="0"/>
                <a:ea typeface="Calibri" panose="020F0502020204030204" pitchFamily="34" charset="0"/>
                <a:cs typeface="Times New Roman" panose="02020603050405020304" pitchFamily="18" charset="0"/>
              </a:rPr>
            </a:br>
            <a:br>
              <a:rPr lang="en-ZA" sz="3400" dirty="0">
                <a:latin typeface="Calibri" panose="020F0502020204030204" pitchFamily="34" charset="0"/>
                <a:ea typeface="Calibri" panose="020F0502020204030204" pitchFamily="34" charset="0"/>
                <a:cs typeface="Times New Roman" panose="02020603050405020304" pitchFamily="18" charset="0"/>
              </a:rPr>
            </a:br>
            <a:endParaRPr lang="en-ZA" sz="3400" dirty="0"/>
          </a:p>
        </p:txBody>
      </p:sp>
      <p:sp>
        <p:nvSpPr>
          <p:cNvPr id="3" name="Subtitle 2">
            <a:extLst>
              <a:ext uri="{FF2B5EF4-FFF2-40B4-BE49-F238E27FC236}">
                <a16:creationId xmlns:a16="http://schemas.microsoft.com/office/drawing/2014/main" id="{F42FAB62-51F8-4AC3-84D1-1AD1DD1D08BB}"/>
              </a:ext>
            </a:extLst>
          </p:cNvPr>
          <p:cNvSpPr>
            <a:spLocks noGrp="1"/>
          </p:cNvSpPr>
          <p:nvPr>
            <p:ph type="subTitle" idx="1"/>
          </p:nvPr>
        </p:nvSpPr>
        <p:spPr>
          <a:xfrm>
            <a:off x="5123375" y="4776054"/>
            <a:ext cx="5866190" cy="921039"/>
          </a:xfrm>
        </p:spPr>
        <p:txBody>
          <a:bodyPr>
            <a:noAutofit/>
          </a:bodyPr>
          <a:lstStyle/>
          <a:p>
            <a:pPr algn="l"/>
            <a:r>
              <a:rPr lang="en-ZA" sz="1600" dirty="0">
                <a:latin typeface="Calibri" panose="020F0502020204030204" pitchFamily="34" charset="0"/>
                <a:ea typeface="Calibri" panose="020F0502020204030204" pitchFamily="34" charset="0"/>
                <a:cs typeface="Times New Roman" panose="02020603050405020304" pitchFamily="18" charset="0"/>
              </a:rPr>
              <a:t>Sheona Shackleton</a:t>
            </a:r>
          </a:p>
          <a:p>
            <a:pPr algn="l"/>
            <a:r>
              <a:rPr lang="en-ZA" sz="1600" dirty="0">
                <a:latin typeface="Calibri" panose="020F0502020204030204" pitchFamily="34" charset="0"/>
                <a:cs typeface="Times New Roman" panose="02020603050405020304" pitchFamily="18" charset="0"/>
              </a:rPr>
              <a:t>African Climate &amp; Development Initiative</a:t>
            </a:r>
          </a:p>
          <a:p>
            <a:pPr algn="l"/>
            <a:r>
              <a:rPr lang="en-ZA" sz="1600" dirty="0">
                <a:latin typeface="Calibri" panose="020F0502020204030204" pitchFamily="34" charset="0"/>
                <a:cs typeface="Times New Roman" panose="02020603050405020304" pitchFamily="18" charset="0"/>
              </a:rPr>
              <a:t>University of Cape Town</a:t>
            </a:r>
            <a:endParaRPr lang="en-ZA" sz="1600" dirty="0"/>
          </a:p>
        </p:txBody>
      </p:sp>
      <p:sp>
        <p:nvSpPr>
          <p:cNvPr id="77" name="Rectangle 76">
            <a:extLst>
              <a:ext uri="{FF2B5EF4-FFF2-40B4-BE49-F238E27FC236}">
                <a16:creationId xmlns:a16="http://schemas.microsoft.com/office/drawing/2014/main" id="{348CA7C2-AEF8-4926-85DA-714F05EF2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3911697" cy="5071110"/>
          </a:xfrm>
          <a:prstGeom prst="rect">
            <a:avLst/>
          </a:prstGeom>
          <a:solidFill>
            <a:srgbClr val="FFFFFF"/>
          </a:solidFill>
          <a:ln>
            <a:noFill/>
          </a:ln>
          <a:effectLst>
            <a:outerShdw blurRad="406400" dist="317500" dir="5400000" sx="89000" sy="8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http://www.wildcoast.co.za/files/images/cropped-img_3599b1_0.preview.jpg">
            <a:extLst>
              <a:ext uri="{FF2B5EF4-FFF2-40B4-BE49-F238E27FC236}">
                <a16:creationId xmlns:a16="http://schemas.microsoft.com/office/drawing/2014/main" id="{E49C6B09-6BAB-4E13-8C99-371DB1E5A6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294" r="19173" b="1"/>
          <a:stretch/>
        </p:blipFill>
        <p:spPr bwMode="auto">
          <a:xfrm>
            <a:off x="643467" y="1281405"/>
            <a:ext cx="2964913" cy="12321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931D888-AA79-4C8A-AFB9-7B90CC0A1295}"/>
              </a:ext>
            </a:extLst>
          </p:cNvPr>
          <p:cNvPicPr>
            <a:picLocks noChangeAspect="1"/>
          </p:cNvPicPr>
          <p:nvPr/>
        </p:nvPicPr>
        <p:blipFill>
          <a:blip r:embed="rId6"/>
          <a:stretch>
            <a:fillRect/>
          </a:stretch>
        </p:blipFill>
        <p:spPr>
          <a:xfrm>
            <a:off x="643467" y="2986719"/>
            <a:ext cx="2964913" cy="874649"/>
          </a:xfrm>
          <a:prstGeom prst="rect">
            <a:avLst/>
          </a:prstGeom>
        </p:spPr>
      </p:pic>
      <p:pic>
        <p:nvPicPr>
          <p:cNvPr id="2054" name="Picture 6">
            <a:extLst>
              <a:ext uri="{FF2B5EF4-FFF2-40B4-BE49-F238E27FC236}">
                <a16:creationId xmlns:a16="http://schemas.microsoft.com/office/drawing/2014/main" id="{7484790A-999C-44CF-8293-78D848D0ABDE}"/>
              </a:ext>
            </a:extLst>
          </p:cNvPr>
          <p:cNvPicPr>
            <a:picLocks noChangeAspect="1" noChangeArrowheads="1"/>
          </p:cNvPicPr>
          <p:nvPr/>
        </p:nvPicPr>
        <p:blipFill>
          <a:blip r:embed="rId7">
            <a:alphaModFix/>
            <a:extLst>
              <a:ext uri="{28A0092B-C50C-407E-A947-70E740481C1C}">
                <a14:useLocalDpi xmlns:a14="http://schemas.microsoft.com/office/drawing/2010/main" val="0"/>
              </a:ext>
            </a:extLst>
          </a:blip>
          <a:stretch>
            <a:fillRect/>
          </a:stretch>
        </p:blipFill>
        <p:spPr bwMode="auto">
          <a:xfrm>
            <a:off x="643467" y="4750378"/>
            <a:ext cx="2964913" cy="434853"/>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3DA4BAF1-EC77-4A4A-9D9E-96EBDA9E6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08874"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Video 20">
            <a:hlinkClick r:id="" action="ppaction://media"/>
            <a:extLst>
              <a:ext uri="{FF2B5EF4-FFF2-40B4-BE49-F238E27FC236}">
                <a16:creationId xmlns:a16="http://schemas.microsoft.com/office/drawing/2014/main" id="{2274FBC8-1552-4A78-8075-27AEC223952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171753722"/>
      </p:ext>
    </p:extLst>
  </p:cSld>
  <p:clrMapOvr>
    <a:masterClrMapping/>
  </p:clrMapOvr>
  <mc:AlternateContent xmlns:mc="http://schemas.openxmlformats.org/markup-compatibility/2006">
    <mc:Choice xmlns:p14="http://schemas.microsoft.com/office/powerpoint/2010/main" Requires="p14">
      <p:transition spd="slow" p14:dur="2000" advTm="16946"/>
    </mc:Choice>
    <mc:Fallback>
      <p:transition spd="slow" advTm="16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5643" y="229471"/>
            <a:ext cx="5344437" cy="842401"/>
          </a:xfrm>
          <a:solidFill>
            <a:schemeClr val="bg1">
              <a:lumMod val="85000"/>
            </a:schemeClr>
          </a:solidFill>
          <a:ln w="9525">
            <a:solidFill>
              <a:schemeClr val="tx1"/>
            </a:solidFill>
          </a:ln>
        </p:spPr>
        <p:txBody>
          <a:bodyPr>
            <a:normAutofit/>
          </a:bodyPr>
          <a:lstStyle/>
          <a:p>
            <a:pPr algn="ctr"/>
            <a:r>
              <a:rPr lang="en-ZA" sz="2400" dirty="0"/>
              <a:t>Landscape changes 1942 – 2009  - </a:t>
            </a:r>
            <a:r>
              <a:rPr lang="en-ZA" sz="2400" dirty="0" err="1"/>
              <a:t>Willowvale</a:t>
            </a:r>
            <a:r>
              <a:rPr lang="en-ZA" sz="2400" dirty="0"/>
              <a:t>/</a:t>
            </a:r>
            <a:r>
              <a:rPr lang="en-ZA" sz="2400" dirty="0" err="1"/>
              <a:t>Gayana</a:t>
            </a:r>
            <a:endParaRPr lang="en-GB" sz="2400" dirty="0"/>
          </a:p>
        </p:txBody>
      </p:sp>
      <p:graphicFrame>
        <p:nvGraphicFramePr>
          <p:cNvPr id="12" name="Chart 11"/>
          <p:cNvGraphicFramePr>
            <a:graphicFrameLocks/>
          </p:cNvGraphicFramePr>
          <p:nvPr>
            <p:extLst>
              <p:ext uri="{D42A27DB-BD31-4B8C-83A1-F6EECF244321}">
                <p14:modId xmlns:p14="http://schemas.microsoft.com/office/powerpoint/2010/main" val="1503519942"/>
              </p:ext>
            </p:extLst>
          </p:nvPr>
        </p:nvGraphicFramePr>
        <p:xfrm>
          <a:off x="875025" y="1365126"/>
          <a:ext cx="5344438" cy="35572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p:cNvGraphicFramePr>
            <a:graphicFrameLocks/>
          </p:cNvGraphicFramePr>
          <p:nvPr>
            <p:extLst>
              <p:ext uri="{D42A27DB-BD31-4B8C-83A1-F6EECF244321}">
                <p14:modId xmlns:p14="http://schemas.microsoft.com/office/powerpoint/2010/main" val="73251327"/>
              </p:ext>
            </p:extLst>
          </p:nvPr>
        </p:nvGraphicFramePr>
        <p:xfrm>
          <a:off x="6782765" y="1978697"/>
          <a:ext cx="4735910" cy="2988892"/>
        </p:xfrm>
        <a:graphic>
          <a:graphicData uri="http://schemas.openxmlformats.org/drawingml/2006/chart">
            <c:chart xmlns:c="http://schemas.openxmlformats.org/drawingml/2006/chart" xmlns:r="http://schemas.openxmlformats.org/officeDocument/2006/relationships" r:id="rId6"/>
          </a:graphicData>
        </a:graphic>
      </p:graphicFrame>
      <p:sp>
        <p:nvSpPr>
          <p:cNvPr id="14" name="Rectangle 13">
            <a:extLst>
              <a:ext uri="{FF2B5EF4-FFF2-40B4-BE49-F238E27FC236}">
                <a16:creationId xmlns:a16="http://schemas.microsoft.com/office/drawing/2014/main" id="{B580C109-B24D-40A9-ADBF-AF39DE961EC8}"/>
              </a:ext>
            </a:extLst>
          </p:cNvPr>
          <p:cNvSpPr/>
          <p:nvPr/>
        </p:nvSpPr>
        <p:spPr>
          <a:xfrm>
            <a:off x="5490562" y="5124327"/>
            <a:ext cx="2474767" cy="1477328"/>
          </a:xfrm>
          <a:prstGeom prst="rect">
            <a:avLst/>
          </a:prstGeom>
          <a:solidFill>
            <a:schemeClr val="tx1">
              <a:lumMod val="50000"/>
              <a:lumOff val="50000"/>
            </a:schemeClr>
          </a:solidFill>
        </p:spPr>
        <p:txBody>
          <a:bodyPr wrap="square">
            <a:spAutoFit/>
          </a:bodyPr>
          <a:lstStyle/>
          <a:p>
            <a:r>
              <a:rPr lang="en-US" dirty="0">
                <a:latin typeface="URWPalladioL-Roma"/>
              </a:rPr>
              <a:t>“We can no longer walk through the fields because there’s too many trees and it’s</a:t>
            </a:r>
          </a:p>
          <a:p>
            <a:r>
              <a:rPr lang="en-ZA" dirty="0">
                <a:latin typeface="URWPalladioL-Roma"/>
              </a:rPr>
              <a:t>dangerous.”</a:t>
            </a:r>
            <a:endParaRPr lang="en-ZA" dirty="0"/>
          </a:p>
        </p:txBody>
      </p:sp>
      <p:sp>
        <p:nvSpPr>
          <p:cNvPr id="15" name="TextBox 14">
            <a:extLst>
              <a:ext uri="{FF2B5EF4-FFF2-40B4-BE49-F238E27FC236}">
                <a16:creationId xmlns:a16="http://schemas.microsoft.com/office/drawing/2014/main" id="{DED96815-5B3A-4A1D-A0EF-A70AADBE21CC}"/>
              </a:ext>
            </a:extLst>
          </p:cNvPr>
          <p:cNvSpPr txBox="1"/>
          <p:nvPr/>
        </p:nvSpPr>
        <p:spPr>
          <a:xfrm>
            <a:off x="8168691" y="5954801"/>
            <a:ext cx="2474767" cy="646331"/>
          </a:xfrm>
          <a:prstGeom prst="rect">
            <a:avLst/>
          </a:prstGeom>
          <a:noFill/>
        </p:spPr>
        <p:txBody>
          <a:bodyPr wrap="square" rtlCol="0">
            <a:spAutoFit/>
          </a:bodyPr>
          <a:lstStyle/>
          <a:p>
            <a:r>
              <a:rPr lang="en-ZA" dirty="0"/>
              <a:t>(From Blair et al., 2019; LAND)</a:t>
            </a:r>
          </a:p>
        </p:txBody>
      </p:sp>
      <p:sp>
        <p:nvSpPr>
          <p:cNvPr id="7" name="Rectangle 6">
            <a:extLst>
              <a:ext uri="{FF2B5EF4-FFF2-40B4-BE49-F238E27FC236}">
                <a16:creationId xmlns:a16="http://schemas.microsoft.com/office/drawing/2014/main" id="{D90C008E-9A1D-461D-BAA9-B2B65E9BA4B8}"/>
              </a:ext>
            </a:extLst>
          </p:cNvPr>
          <p:cNvSpPr/>
          <p:nvPr/>
        </p:nvSpPr>
        <p:spPr>
          <a:xfrm>
            <a:off x="6152999" y="316713"/>
            <a:ext cx="6096000" cy="923330"/>
          </a:xfrm>
          <a:prstGeom prst="rect">
            <a:avLst/>
          </a:prstGeom>
        </p:spPr>
        <p:txBody>
          <a:bodyPr>
            <a:spAutoFit/>
          </a:bodyPr>
          <a:lstStyle/>
          <a:p>
            <a:r>
              <a:rPr lang="en-ZA" dirty="0"/>
              <a:t>Increase in wood vegetation is  AFRICA wide: </a:t>
            </a:r>
            <a:r>
              <a:rPr lang="en-ZA" dirty="0">
                <a:hlinkClick r:id="rId7"/>
              </a:rPr>
              <a:t>https://www.nature.com/articles/s41467-018-04616-8</a:t>
            </a:r>
            <a:r>
              <a:rPr lang="en-ZA" dirty="0"/>
              <a:t>, and Conversation Aug 2018</a:t>
            </a:r>
          </a:p>
        </p:txBody>
      </p:sp>
      <p:sp>
        <p:nvSpPr>
          <p:cNvPr id="16" name="Rectangle 15">
            <a:extLst>
              <a:ext uri="{FF2B5EF4-FFF2-40B4-BE49-F238E27FC236}">
                <a16:creationId xmlns:a16="http://schemas.microsoft.com/office/drawing/2014/main" id="{C8984BA5-DACF-401D-9972-312AE4F660C4}"/>
              </a:ext>
            </a:extLst>
          </p:cNvPr>
          <p:cNvSpPr/>
          <p:nvPr/>
        </p:nvSpPr>
        <p:spPr>
          <a:xfrm>
            <a:off x="465643" y="5032518"/>
            <a:ext cx="4748405" cy="16609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ZA" dirty="0">
                <a:solidFill>
                  <a:prstClr val="white"/>
                </a:solidFill>
                <a:latin typeface="Calibri"/>
              </a:rPr>
              <a:t>Decline in farming &gt; increasing woody density/ invasive plants &gt; loss of grazing for livestock &gt; wild animal pests (bush pigs, monkeys) &gt; difficulties opening up  fields again &gt; other concerns  </a:t>
            </a:r>
            <a:endParaRPr lang="en-GB" dirty="0">
              <a:solidFill>
                <a:prstClr val="white"/>
              </a:solidFill>
              <a:latin typeface="Calibri"/>
            </a:endParaRPr>
          </a:p>
        </p:txBody>
      </p:sp>
      <p:sp>
        <p:nvSpPr>
          <p:cNvPr id="18" name="Arrow: Right 17">
            <a:extLst>
              <a:ext uri="{FF2B5EF4-FFF2-40B4-BE49-F238E27FC236}">
                <a16:creationId xmlns:a16="http://schemas.microsoft.com/office/drawing/2014/main" id="{64A1EFA0-1F47-4557-B92F-DF3A4956FBA3}"/>
              </a:ext>
            </a:extLst>
          </p:cNvPr>
          <p:cNvSpPr/>
          <p:nvPr/>
        </p:nvSpPr>
        <p:spPr>
          <a:xfrm>
            <a:off x="4645152" y="6181344"/>
            <a:ext cx="845410" cy="231648"/>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7" name="Audio 26">
            <a:hlinkClick r:id="" action="ppaction://media"/>
            <a:extLst>
              <a:ext uri="{FF2B5EF4-FFF2-40B4-BE49-F238E27FC236}">
                <a16:creationId xmlns:a16="http://schemas.microsoft.com/office/drawing/2014/main" id="{D5602802-DCF7-48AC-9E61-DCB3212F21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62711093"/>
      </p:ext>
    </p:extLst>
  </p:cSld>
  <p:clrMapOvr>
    <a:masterClrMapping/>
  </p:clrMapOvr>
  <mc:AlternateContent xmlns:mc="http://schemas.openxmlformats.org/markup-compatibility/2006">
    <mc:Choice xmlns:p14="http://schemas.microsoft.com/office/powerpoint/2010/main" Requires="p14">
      <p:transition spd="slow" p14:dur="2000" advTm="55963"/>
    </mc:Choice>
    <mc:Fallback>
      <p:transition spd="slow" advTm="55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0063EE0-A1C3-468C-9F24-2E531CD42207}"/>
              </a:ext>
            </a:extLst>
          </p:cNvPr>
          <p:cNvGraphicFramePr/>
          <p:nvPr/>
        </p:nvGraphicFramePr>
        <p:xfrm>
          <a:off x="2672577" y="970272"/>
          <a:ext cx="7217115" cy="5887729"/>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Box 4">
            <a:extLst>
              <a:ext uri="{FF2B5EF4-FFF2-40B4-BE49-F238E27FC236}">
                <a16:creationId xmlns:a16="http://schemas.microsoft.com/office/drawing/2014/main" id="{26F2E109-36F9-47BC-A3DD-421C0FEE6911}"/>
              </a:ext>
            </a:extLst>
          </p:cNvPr>
          <p:cNvSpPr txBox="1"/>
          <p:nvPr/>
        </p:nvSpPr>
        <p:spPr>
          <a:xfrm>
            <a:off x="1269507" y="223936"/>
            <a:ext cx="9570128" cy="461665"/>
          </a:xfrm>
          <a:prstGeom prst="rect">
            <a:avLst/>
          </a:prstGeom>
          <a:solidFill>
            <a:schemeClr val="bg1">
              <a:lumMod val="95000"/>
            </a:schemeClr>
          </a:solidFill>
          <a:ln>
            <a:solidFill>
              <a:schemeClr val="tx1"/>
            </a:solidFill>
          </a:ln>
        </p:spPr>
        <p:txBody>
          <a:bodyPr wrap="square" rtlCol="0">
            <a:spAutoFit/>
          </a:bodyPr>
          <a:lstStyle/>
          <a:p>
            <a:pPr algn="ctr"/>
            <a:r>
              <a:rPr lang="en-ZA" sz="2400" dirty="0"/>
              <a:t>Fairbairn, Kat River Valley, former Ciskei, Eastern Cape</a:t>
            </a:r>
          </a:p>
        </p:txBody>
      </p:sp>
      <p:sp>
        <p:nvSpPr>
          <p:cNvPr id="2" name="Oval 1"/>
          <p:cNvSpPr/>
          <p:nvPr/>
        </p:nvSpPr>
        <p:spPr>
          <a:xfrm>
            <a:off x="3733801" y="1181100"/>
            <a:ext cx="4750837" cy="933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Oval 2"/>
          <p:cNvSpPr/>
          <p:nvPr/>
        </p:nvSpPr>
        <p:spPr>
          <a:xfrm>
            <a:off x="3621833" y="3579224"/>
            <a:ext cx="4974771" cy="262563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TextBox 5">
            <a:extLst>
              <a:ext uri="{FF2B5EF4-FFF2-40B4-BE49-F238E27FC236}">
                <a16:creationId xmlns:a16="http://schemas.microsoft.com/office/drawing/2014/main" id="{09BF76FE-1706-43DD-B05F-9D02DD4C640D}"/>
              </a:ext>
            </a:extLst>
          </p:cNvPr>
          <p:cNvSpPr txBox="1"/>
          <p:nvPr/>
        </p:nvSpPr>
        <p:spPr>
          <a:xfrm>
            <a:off x="634802" y="4892041"/>
            <a:ext cx="1805158" cy="1200329"/>
          </a:xfrm>
          <a:prstGeom prst="rect">
            <a:avLst/>
          </a:prstGeom>
          <a:noFill/>
        </p:spPr>
        <p:txBody>
          <a:bodyPr wrap="square" rtlCol="0">
            <a:spAutoFit/>
          </a:bodyPr>
          <a:lstStyle/>
          <a:p>
            <a:r>
              <a:rPr lang="en-ZA" dirty="0"/>
              <a:t>(From, </a:t>
            </a:r>
            <a:r>
              <a:rPr lang="en-ZA" dirty="0" err="1"/>
              <a:t>Falayai</a:t>
            </a:r>
            <a:r>
              <a:rPr lang="en-ZA" dirty="0"/>
              <a:t> 2017, unpublished thesis)</a:t>
            </a:r>
          </a:p>
        </p:txBody>
      </p:sp>
      <p:pic>
        <p:nvPicPr>
          <p:cNvPr id="8" name="Audio 7">
            <a:hlinkClick r:id="" action="ppaction://media"/>
            <a:extLst>
              <a:ext uri="{FF2B5EF4-FFF2-40B4-BE49-F238E27FC236}">
                <a16:creationId xmlns:a16="http://schemas.microsoft.com/office/drawing/2014/main" id="{6D2C5D55-7C5B-4DF8-8E4C-0AF9B9FB8B6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338093734"/>
      </p:ext>
    </p:extLst>
  </p:cSld>
  <p:clrMapOvr>
    <a:masterClrMapping/>
  </p:clrMapOvr>
  <mc:AlternateContent xmlns:mc="http://schemas.openxmlformats.org/markup-compatibility/2006">
    <mc:Choice xmlns:p14="http://schemas.microsoft.com/office/powerpoint/2010/main" Requires="p14">
      <p:transition spd="slow" p14:dur="2000" advTm="35871"/>
    </mc:Choice>
    <mc:Fallback>
      <p:transition spd="slow" advTm="35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006" y="265437"/>
            <a:ext cx="10918794" cy="1325563"/>
          </a:xfrm>
          <a:solidFill>
            <a:schemeClr val="bg1">
              <a:lumMod val="85000"/>
            </a:schemeClr>
          </a:solidFill>
          <a:ln w="9525">
            <a:solidFill>
              <a:schemeClr val="tx1"/>
            </a:solidFill>
          </a:ln>
        </p:spPr>
        <p:txBody>
          <a:bodyPr>
            <a:normAutofit/>
          </a:bodyPr>
          <a:lstStyle/>
          <a:p>
            <a:r>
              <a:rPr lang="en-ZA" sz="2800" dirty="0"/>
              <a:t>Change in land surface area under active cultivation and deactivated fields from the 1950s to 2010s in four former homelands with 3 randomly selected villages per ex homeland </a:t>
            </a:r>
            <a:r>
              <a:rPr lang="en-ZA" sz="2000" dirty="0"/>
              <a:t>(note: y-axis scales differ)</a:t>
            </a:r>
          </a:p>
        </p:txBody>
      </p:sp>
      <p:graphicFrame>
        <p:nvGraphicFramePr>
          <p:cNvPr id="4" name="Chart 3"/>
          <p:cNvGraphicFramePr>
            <a:graphicFrameLocks/>
          </p:cNvGraphicFramePr>
          <p:nvPr/>
        </p:nvGraphicFramePr>
        <p:xfrm>
          <a:off x="3455203" y="2011543"/>
          <a:ext cx="4210050" cy="201304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p:cNvGraphicFramePr>
            <a:graphicFrameLocks/>
          </p:cNvGraphicFramePr>
          <p:nvPr/>
        </p:nvGraphicFramePr>
        <p:xfrm>
          <a:off x="3434268" y="3948678"/>
          <a:ext cx="4124325" cy="281613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p:cNvGraphicFramePr>
            <a:graphicFrameLocks/>
          </p:cNvGraphicFramePr>
          <p:nvPr/>
        </p:nvGraphicFramePr>
        <p:xfrm>
          <a:off x="7489494" y="1944939"/>
          <a:ext cx="4048125" cy="210454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 name="Chart 6"/>
          <p:cNvGraphicFramePr>
            <a:graphicFrameLocks/>
          </p:cNvGraphicFramePr>
          <p:nvPr/>
        </p:nvGraphicFramePr>
        <p:xfrm>
          <a:off x="7496141" y="3952490"/>
          <a:ext cx="4086225" cy="2808513"/>
        </p:xfrm>
        <a:graphic>
          <a:graphicData uri="http://schemas.openxmlformats.org/drawingml/2006/chart">
            <c:chart xmlns:c="http://schemas.openxmlformats.org/drawingml/2006/chart" xmlns:r="http://schemas.openxmlformats.org/officeDocument/2006/relationships" r:id="rId8"/>
          </a:graphicData>
        </a:graphic>
      </p:graphicFrame>
      <p:sp>
        <p:nvSpPr>
          <p:cNvPr id="3" name="TextBox 2"/>
          <p:cNvSpPr txBox="1"/>
          <p:nvPr/>
        </p:nvSpPr>
        <p:spPr>
          <a:xfrm>
            <a:off x="5858338" y="2135945"/>
            <a:ext cx="1798056" cy="369332"/>
          </a:xfrm>
          <a:prstGeom prst="rect">
            <a:avLst/>
          </a:prstGeom>
          <a:noFill/>
        </p:spPr>
        <p:txBody>
          <a:bodyPr wrap="none" rtlCol="0">
            <a:spAutoFit/>
          </a:bodyPr>
          <a:lstStyle/>
          <a:p>
            <a:r>
              <a:rPr lang="en-ZA" dirty="0"/>
              <a:t>(a) Transkei (n=3)</a:t>
            </a:r>
          </a:p>
        </p:txBody>
      </p:sp>
      <p:sp>
        <p:nvSpPr>
          <p:cNvPr id="8" name="TextBox 7"/>
          <p:cNvSpPr txBox="1"/>
          <p:nvPr/>
        </p:nvSpPr>
        <p:spPr>
          <a:xfrm>
            <a:off x="5880491" y="4116090"/>
            <a:ext cx="1753750" cy="369332"/>
          </a:xfrm>
          <a:prstGeom prst="rect">
            <a:avLst/>
          </a:prstGeom>
          <a:noFill/>
        </p:spPr>
        <p:txBody>
          <a:bodyPr wrap="none" rtlCol="0">
            <a:spAutoFit/>
          </a:bodyPr>
          <a:lstStyle/>
          <a:p>
            <a:r>
              <a:rPr lang="en-ZA" dirty="0"/>
              <a:t>(c) </a:t>
            </a:r>
            <a:r>
              <a:rPr lang="en-ZA" dirty="0" err="1"/>
              <a:t>Lebowa</a:t>
            </a:r>
            <a:r>
              <a:rPr lang="en-ZA" dirty="0"/>
              <a:t> (n=3)</a:t>
            </a:r>
          </a:p>
        </p:txBody>
      </p:sp>
      <p:sp>
        <p:nvSpPr>
          <p:cNvPr id="9" name="TextBox 8"/>
          <p:cNvSpPr txBox="1"/>
          <p:nvPr/>
        </p:nvSpPr>
        <p:spPr>
          <a:xfrm>
            <a:off x="9892506" y="2102507"/>
            <a:ext cx="1835311" cy="369332"/>
          </a:xfrm>
          <a:prstGeom prst="rect">
            <a:avLst/>
          </a:prstGeom>
          <a:noFill/>
        </p:spPr>
        <p:txBody>
          <a:bodyPr wrap="none" rtlCol="0">
            <a:spAutoFit/>
          </a:bodyPr>
          <a:lstStyle/>
          <a:p>
            <a:r>
              <a:rPr lang="en-ZA" dirty="0"/>
              <a:t>(b) </a:t>
            </a:r>
            <a:r>
              <a:rPr lang="en-ZA" dirty="0" err="1"/>
              <a:t>KwaZulu</a:t>
            </a:r>
            <a:r>
              <a:rPr lang="en-ZA" dirty="0"/>
              <a:t> (n=3)</a:t>
            </a:r>
          </a:p>
        </p:txBody>
      </p:sp>
      <p:sp>
        <p:nvSpPr>
          <p:cNvPr id="10" name="TextBox 9"/>
          <p:cNvSpPr txBox="1"/>
          <p:nvPr/>
        </p:nvSpPr>
        <p:spPr>
          <a:xfrm>
            <a:off x="10024159" y="4015987"/>
            <a:ext cx="1638334" cy="369332"/>
          </a:xfrm>
          <a:prstGeom prst="rect">
            <a:avLst/>
          </a:prstGeom>
          <a:noFill/>
        </p:spPr>
        <p:txBody>
          <a:bodyPr wrap="none" rtlCol="0">
            <a:spAutoFit/>
          </a:bodyPr>
          <a:lstStyle/>
          <a:p>
            <a:r>
              <a:rPr lang="en-ZA" dirty="0"/>
              <a:t>(d) Venda (n=3)</a:t>
            </a:r>
          </a:p>
        </p:txBody>
      </p:sp>
      <p:sp>
        <p:nvSpPr>
          <p:cNvPr id="11" name="TextBox 10"/>
          <p:cNvSpPr txBox="1"/>
          <p:nvPr/>
        </p:nvSpPr>
        <p:spPr>
          <a:xfrm>
            <a:off x="203002" y="6391544"/>
            <a:ext cx="3028265" cy="369332"/>
          </a:xfrm>
          <a:prstGeom prst="rect">
            <a:avLst/>
          </a:prstGeom>
          <a:noFill/>
        </p:spPr>
        <p:txBody>
          <a:bodyPr wrap="none" rtlCol="0">
            <a:spAutoFit/>
          </a:bodyPr>
          <a:lstStyle/>
          <a:p>
            <a:r>
              <a:rPr lang="en-ZA" dirty="0"/>
              <a:t>(From: Blair et al. 2018; </a:t>
            </a:r>
            <a:r>
              <a:rPr lang="en-ZA" i="1" dirty="0"/>
              <a:t>LAND</a:t>
            </a:r>
            <a:r>
              <a:rPr lang="en-ZA" dirty="0"/>
              <a:t>)</a:t>
            </a:r>
          </a:p>
        </p:txBody>
      </p:sp>
      <p:sp>
        <p:nvSpPr>
          <p:cNvPr id="12" name="Donut 11"/>
          <p:cNvSpPr/>
          <p:nvPr/>
        </p:nvSpPr>
        <p:spPr>
          <a:xfrm>
            <a:off x="6608153" y="4821255"/>
            <a:ext cx="914400" cy="914400"/>
          </a:xfrm>
          <a:prstGeom prst="donut">
            <a:avLst>
              <a:gd name="adj" fmla="val 85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13" name="Donut 12"/>
          <p:cNvSpPr/>
          <p:nvPr/>
        </p:nvSpPr>
        <p:spPr>
          <a:xfrm>
            <a:off x="10584897" y="4291273"/>
            <a:ext cx="914400" cy="1426479"/>
          </a:xfrm>
          <a:prstGeom prst="donut">
            <a:avLst>
              <a:gd name="adj" fmla="val 85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14" name="Donut 13"/>
          <p:cNvSpPr/>
          <p:nvPr/>
        </p:nvSpPr>
        <p:spPr>
          <a:xfrm>
            <a:off x="10609262" y="2735736"/>
            <a:ext cx="914400" cy="914400"/>
          </a:xfrm>
          <a:prstGeom prst="donut">
            <a:avLst>
              <a:gd name="adj" fmla="val 85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pic>
        <p:nvPicPr>
          <p:cNvPr id="15" name="Picture 2" descr="https://www.mdpi.com/land/land-07-00121/article_deploy/html/images/land-07-00121-g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676174"/>
            <a:ext cx="3631085" cy="3874285"/>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15"/>
          <p:cNvSpPr>
            <a:spLocks noGrp="1"/>
          </p:cNvSpPr>
          <p:nvPr>
            <p:ph type="sldNum" sz="quarter" idx="12"/>
          </p:nvPr>
        </p:nvSpPr>
        <p:spPr/>
        <p:txBody>
          <a:bodyPr/>
          <a:lstStyle/>
          <a:p>
            <a:fld id="{DE2DF92D-269E-4D4F-9B5D-918DF0929555}" type="slidenum">
              <a:rPr lang="en-ZA" smtClean="0"/>
              <a:t>12</a:t>
            </a:fld>
            <a:endParaRPr lang="en-ZA"/>
          </a:p>
        </p:txBody>
      </p:sp>
      <p:pic>
        <p:nvPicPr>
          <p:cNvPr id="20" name="Audio 19">
            <a:hlinkClick r:id="" action="ppaction://media"/>
            <a:extLst>
              <a:ext uri="{FF2B5EF4-FFF2-40B4-BE49-F238E27FC236}">
                <a16:creationId xmlns:a16="http://schemas.microsoft.com/office/drawing/2014/main" id="{24FE032C-2C04-428D-94EC-702F6B6254B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4968185"/>
      </p:ext>
    </p:extLst>
  </p:cSld>
  <p:clrMapOvr>
    <a:masterClrMapping/>
  </p:clrMapOvr>
  <mc:AlternateContent xmlns:mc="http://schemas.openxmlformats.org/markup-compatibility/2006">
    <mc:Choice xmlns:p14="http://schemas.microsoft.com/office/powerpoint/2010/main" Requires="p14">
      <p:transition spd="slow" p14:dur="2000" advTm="36000"/>
    </mc:Choice>
    <mc:Fallback>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358" y="365125"/>
            <a:ext cx="10142496" cy="1099691"/>
          </a:xfrm>
          <a:solidFill>
            <a:schemeClr val="bg1">
              <a:lumMod val="85000"/>
            </a:schemeClr>
          </a:solidFill>
          <a:ln w="9525">
            <a:solidFill>
              <a:schemeClr val="tx1"/>
            </a:solidFill>
          </a:ln>
        </p:spPr>
        <p:txBody>
          <a:bodyPr>
            <a:normAutofit/>
          </a:bodyPr>
          <a:lstStyle/>
          <a:p>
            <a:r>
              <a:rPr lang="en-ZA" sz="2800" dirty="0"/>
              <a:t>Paired fixed-point photos showing decline in cover of fields and increase in cover of woody vegetation </a:t>
            </a:r>
            <a:r>
              <a:rPr lang="en-ZA" sz="2000" dirty="0"/>
              <a:t>(photos supplied by Timm Hoffman)</a:t>
            </a:r>
          </a:p>
        </p:txBody>
      </p:sp>
      <p:pic>
        <p:nvPicPr>
          <p:cNvPr id="4" name="Picture 3" descr="612_Comins B910_1958.jpg"/>
          <p:cNvPicPr/>
          <p:nvPr/>
        </p:nvPicPr>
        <p:blipFill>
          <a:blip r:embed="rId5" cstate="screen">
            <a:extLst>
              <a:ext uri="{28A0092B-C50C-407E-A947-70E740481C1C}">
                <a14:useLocalDpi xmlns:a14="http://schemas.microsoft.com/office/drawing/2010/main"/>
              </a:ext>
            </a:extLst>
          </a:blip>
          <a:stretch>
            <a:fillRect/>
          </a:stretch>
        </p:blipFill>
        <p:spPr>
          <a:xfrm>
            <a:off x="816610" y="1716311"/>
            <a:ext cx="3086650" cy="2227892"/>
          </a:xfrm>
          <a:prstGeom prst="rect">
            <a:avLst/>
          </a:prstGeom>
        </p:spPr>
      </p:pic>
      <p:pic>
        <p:nvPicPr>
          <p:cNvPr id="5" name="Picture 4" descr="612_Puttick_2011.jpg"/>
          <p:cNvPicPr/>
          <p:nvPr/>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816610" y="4282432"/>
            <a:ext cx="3086650" cy="2009186"/>
          </a:xfrm>
          <a:prstGeom prst="rect">
            <a:avLst/>
          </a:prstGeom>
        </p:spPr>
      </p:pic>
      <p:pic>
        <p:nvPicPr>
          <p:cNvPr id="6" name="Picture 5" descr="548i_Edwards_B083_1954.jpg"/>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74458" y="1690687"/>
            <a:ext cx="2945457" cy="2253516"/>
          </a:xfrm>
          <a:prstGeom prst="rect">
            <a:avLst/>
          </a:prstGeom>
          <a:noFill/>
          <a:ln>
            <a:noFill/>
          </a:ln>
        </p:spPr>
      </p:pic>
      <p:pic>
        <p:nvPicPr>
          <p:cNvPr id="7" name="Picture 6" descr="548i_Puttick_2010.jpg"/>
          <p:cNvPicPr/>
          <p:nvPr/>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563664" y="4282433"/>
            <a:ext cx="2956251" cy="2009186"/>
          </a:xfrm>
          <a:prstGeom prst="rect">
            <a:avLst/>
          </a:prstGeom>
          <a:noFill/>
          <a:ln>
            <a:noFill/>
          </a:ln>
        </p:spPr>
      </p:pic>
      <p:pic>
        <p:nvPicPr>
          <p:cNvPr id="8" name="Picture 7" descr="639_Edwards_B437_1957.jpg"/>
          <p:cNvPicPr/>
          <p:nvPr/>
        </p:nvPicPr>
        <p:blipFill>
          <a:blip r:embed="rId11" cstate="screen">
            <a:extLst>
              <a:ext uri="{28A0092B-C50C-407E-A947-70E740481C1C}">
                <a14:useLocalDpi xmlns:a14="http://schemas.microsoft.com/office/drawing/2010/main"/>
              </a:ext>
            </a:extLst>
          </a:blip>
          <a:stretch>
            <a:fillRect/>
          </a:stretch>
        </p:blipFill>
        <p:spPr>
          <a:xfrm>
            <a:off x="7970294" y="1690686"/>
            <a:ext cx="2944560" cy="2253517"/>
          </a:xfrm>
          <a:prstGeom prst="rect">
            <a:avLst/>
          </a:prstGeom>
        </p:spPr>
      </p:pic>
      <p:pic>
        <p:nvPicPr>
          <p:cNvPr id="9" name="Picture 8" descr="639_Puttick_2011.jpg"/>
          <p:cNvPicPr/>
          <p:nvPr/>
        </p:nvPicPr>
        <p:blipFill>
          <a:blip r:embed="rId12" cstate="screen">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a:ext>
            </a:extLst>
          </a:blip>
          <a:stretch>
            <a:fillRect/>
          </a:stretch>
        </p:blipFill>
        <p:spPr>
          <a:xfrm>
            <a:off x="7970294" y="4282433"/>
            <a:ext cx="2944559" cy="2009186"/>
          </a:xfrm>
          <a:prstGeom prst="rect">
            <a:avLst/>
          </a:prstGeom>
        </p:spPr>
      </p:pic>
      <p:sp>
        <p:nvSpPr>
          <p:cNvPr id="10" name="TextBox 9"/>
          <p:cNvSpPr txBox="1"/>
          <p:nvPr/>
        </p:nvSpPr>
        <p:spPr>
          <a:xfrm>
            <a:off x="8330954" y="3954887"/>
            <a:ext cx="2420406" cy="369332"/>
          </a:xfrm>
          <a:prstGeom prst="rect">
            <a:avLst/>
          </a:prstGeom>
          <a:noFill/>
        </p:spPr>
        <p:txBody>
          <a:bodyPr wrap="none" rtlCol="0">
            <a:spAutoFit/>
          </a:bodyPr>
          <a:lstStyle/>
          <a:p>
            <a:r>
              <a:rPr lang="en-ZA" dirty="0" err="1"/>
              <a:t>KwaZulu</a:t>
            </a:r>
            <a:r>
              <a:rPr lang="en-ZA" dirty="0"/>
              <a:t> 1957 and 2010</a:t>
            </a:r>
          </a:p>
        </p:txBody>
      </p:sp>
      <p:sp>
        <p:nvSpPr>
          <p:cNvPr id="11" name="TextBox 10"/>
          <p:cNvSpPr txBox="1"/>
          <p:nvPr/>
        </p:nvSpPr>
        <p:spPr>
          <a:xfrm>
            <a:off x="4983990" y="3955948"/>
            <a:ext cx="2394373" cy="369332"/>
          </a:xfrm>
          <a:prstGeom prst="rect">
            <a:avLst/>
          </a:prstGeom>
          <a:noFill/>
        </p:spPr>
        <p:txBody>
          <a:bodyPr wrap="none" rtlCol="0">
            <a:spAutoFit/>
          </a:bodyPr>
          <a:lstStyle/>
          <a:p>
            <a:r>
              <a:rPr lang="en-ZA" dirty="0"/>
              <a:t>Transkei 1954 and 2010</a:t>
            </a:r>
          </a:p>
        </p:txBody>
      </p:sp>
      <p:sp>
        <p:nvSpPr>
          <p:cNvPr id="12" name="TextBox 11"/>
          <p:cNvSpPr txBox="1"/>
          <p:nvPr/>
        </p:nvSpPr>
        <p:spPr>
          <a:xfrm>
            <a:off x="1417179" y="3969826"/>
            <a:ext cx="2164952" cy="369332"/>
          </a:xfrm>
          <a:prstGeom prst="rect">
            <a:avLst/>
          </a:prstGeom>
          <a:noFill/>
        </p:spPr>
        <p:txBody>
          <a:bodyPr wrap="none" rtlCol="0">
            <a:spAutoFit/>
          </a:bodyPr>
          <a:lstStyle/>
          <a:p>
            <a:r>
              <a:rPr lang="en-ZA" dirty="0"/>
              <a:t>Ciskei 1956 and 2011</a:t>
            </a:r>
          </a:p>
        </p:txBody>
      </p:sp>
      <p:sp>
        <p:nvSpPr>
          <p:cNvPr id="13" name="TextBox 12"/>
          <p:cNvSpPr txBox="1"/>
          <p:nvPr/>
        </p:nvSpPr>
        <p:spPr>
          <a:xfrm>
            <a:off x="7628122" y="6445183"/>
            <a:ext cx="4563878" cy="369332"/>
          </a:xfrm>
          <a:prstGeom prst="rect">
            <a:avLst/>
          </a:prstGeom>
          <a:noFill/>
        </p:spPr>
        <p:txBody>
          <a:bodyPr wrap="none" rtlCol="0">
            <a:spAutoFit/>
          </a:bodyPr>
          <a:lstStyle/>
          <a:p>
            <a:r>
              <a:rPr lang="en-ZA" dirty="0"/>
              <a:t>(From: Shackleton et al. 2018; </a:t>
            </a:r>
            <a:r>
              <a:rPr lang="en-ZA" i="1" dirty="0"/>
              <a:t>Land Use Policy</a:t>
            </a:r>
            <a:r>
              <a:rPr lang="en-ZA" dirty="0"/>
              <a:t>)</a:t>
            </a:r>
          </a:p>
        </p:txBody>
      </p:sp>
      <p:sp>
        <p:nvSpPr>
          <p:cNvPr id="3" name="Slide Number Placeholder 2"/>
          <p:cNvSpPr>
            <a:spLocks noGrp="1"/>
          </p:cNvSpPr>
          <p:nvPr>
            <p:ph type="sldNum" sz="quarter" idx="12"/>
          </p:nvPr>
        </p:nvSpPr>
        <p:spPr/>
        <p:txBody>
          <a:bodyPr/>
          <a:lstStyle/>
          <a:p>
            <a:fld id="{DE2DF92D-269E-4D4F-9B5D-918DF0929555}" type="slidenum">
              <a:rPr lang="en-ZA" smtClean="0"/>
              <a:t>13</a:t>
            </a:fld>
            <a:endParaRPr lang="en-ZA"/>
          </a:p>
        </p:txBody>
      </p:sp>
      <p:pic>
        <p:nvPicPr>
          <p:cNvPr id="17" name="Audio 16">
            <a:hlinkClick r:id="" action="ppaction://media"/>
            <a:extLst>
              <a:ext uri="{FF2B5EF4-FFF2-40B4-BE49-F238E27FC236}">
                <a16:creationId xmlns:a16="http://schemas.microsoft.com/office/drawing/2014/main" id="{E5D69D4A-5CFC-4B8E-ACC4-E4A5400AE4B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284722"/>
      </p:ext>
    </p:extLst>
  </p:cSld>
  <p:clrMapOvr>
    <a:masterClrMapping/>
  </p:clrMapOvr>
  <mc:AlternateContent xmlns:mc="http://schemas.openxmlformats.org/markup-compatibility/2006">
    <mc:Choice xmlns:p14="http://schemas.microsoft.com/office/powerpoint/2010/main" Requires="p14">
      <p:transition spd="slow" p14:dur="2000" advTm="32874"/>
    </mc:Choice>
    <mc:Fallback>
      <p:transition spd="slow" advTm="32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89608" y="381000"/>
            <a:ext cx="10049522" cy="1006474"/>
          </a:xfrm>
          <a:solidFill>
            <a:schemeClr val="bg1">
              <a:lumMod val="85000"/>
            </a:schemeClr>
          </a:solidFill>
          <a:ln>
            <a:solidFill>
              <a:schemeClr val="tx1"/>
            </a:solidFill>
          </a:ln>
        </p:spPr>
        <p:txBody>
          <a:bodyPr>
            <a:noAutofit/>
          </a:bodyPr>
          <a:lstStyle/>
          <a:p>
            <a:pPr algn="ctr"/>
            <a:r>
              <a:rPr lang="en-US" sz="2800" dirty="0"/>
              <a:t>Cultivation in Fairbairn and </a:t>
            </a:r>
            <a:r>
              <a:rPr lang="en-US" sz="2800" dirty="0" err="1"/>
              <a:t>Ntloko</a:t>
            </a:r>
            <a:r>
              <a:rPr lang="en-US" sz="2800" dirty="0"/>
              <a:t>  in former Ciskei, Eastern Cape</a:t>
            </a:r>
          </a:p>
        </p:txBody>
      </p:sp>
      <p:graphicFrame>
        <p:nvGraphicFramePr>
          <p:cNvPr id="5" name="Chart 4"/>
          <p:cNvGraphicFramePr/>
          <p:nvPr/>
        </p:nvGraphicFramePr>
        <p:xfrm>
          <a:off x="2133600" y="1606525"/>
          <a:ext cx="5581650" cy="26193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Table 5"/>
          <p:cNvGraphicFramePr>
            <a:graphicFrameLocks noGrp="1"/>
          </p:cNvGraphicFramePr>
          <p:nvPr/>
        </p:nvGraphicFramePr>
        <p:xfrm>
          <a:off x="2362200" y="4800600"/>
          <a:ext cx="7772400" cy="1345692"/>
        </p:xfrm>
        <a:graphic>
          <a:graphicData uri="http://schemas.openxmlformats.org/drawingml/2006/table">
            <a:tbl>
              <a:tblPr>
                <a:tableStyleId>{69CF1AB2-1976-4502-BF36-3FF5EA218861}</a:tableStyleId>
              </a:tblPr>
              <a:tblGrid>
                <a:gridCol w="1430876">
                  <a:extLst>
                    <a:ext uri="{9D8B030D-6E8A-4147-A177-3AD203B41FA5}">
                      <a16:colId xmlns:a16="http://schemas.microsoft.com/office/drawing/2014/main" val="20000"/>
                    </a:ext>
                  </a:extLst>
                </a:gridCol>
                <a:gridCol w="3093735">
                  <a:extLst>
                    <a:ext uri="{9D8B030D-6E8A-4147-A177-3AD203B41FA5}">
                      <a16:colId xmlns:a16="http://schemas.microsoft.com/office/drawing/2014/main" val="20001"/>
                    </a:ext>
                  </a:extLst>
                </a:gridCol>
                <a:gridCol w="3247789">
                  <a:extLst>
                    <a:ext uri="{9D8B030D-6E8A-4147-A177-3AD203B41FA5}">
                      <a16:colId xmlns:a16="http://schemas.microsoft.com/office/drawing/2014/main" val="20002"/>
                    </a:ext>
                  </a:extLst>
                </a:gridCol>
              </a:tblGrid>
              <a:tr h="179705">
                <a:tc>
                  <a:txBody>
                    <a:bodyPr/>
                    <a:lstStyle/>
                    <a:p>
                      <a:pPr marL="0" marR="0" algn="just">
                        <a:lnSpc>
                          <a:spcPct val="150000"/>
                        </a:lnSpc>
                        <a:spcBef>
                          <a:spcPts val="0"/>
                        </a:spcBef>
                        <a:spcAft>
                          <a:spcPts val="0"/>
                        </a:spcAft>
                      </a:pPr>
                      <a:r>
                        <a:rPr lang="en-ZA" sz="1600" dirty="0">
                          <a:effectLst/>
                        </a:rPr>
                        <a:t> </a:t>
                      </a:r>
                      <a:endParaRPr lang="en-US" sz="1600" dirty="0">
                        <a:effectLst/>
                        <a:latin typeface="Times New Roman"/>
                        <a:ea typeface="Times New Roman"/>
                        <a:cs typeface="Times New Roman"/>
                      </a:endParaRPr>
                    </a:p>
                  </a:txBody>
                  <a:tcPr marL="68580" marR="68580" marT="0" marB="0"/>
                </a:tc>
                <a:tc>
                  <a:txBody>
                    <a:bodyPr/>
                    <a:lstStyle/>
                    <a:p>
                      <a:pPr marL="0" marR="0" algn="just">
                        <a:lnSpc>
                          <a:spcPct val="150000"/>
                        </a:lnSpc>
                        <a:spcBef>
                          <a:spcPts val="0"/>
                        </a:spcBef>
                        <a:spcAft>
                          <a:spcPts val="0"/>
                        </a:spcAft>
                      </a:pPr>
                      <a:r>
                        <a:rPr lang="en-ZA" sz="1600" dirty="0">
                          <a:effectLst/>
                        </a:rPr>
                        <a:t>Households with current access to fields (n= 60) (%)</a:t>
                      </a:r>
                      <a:endParaRPr lang="en-US" sz="1600" dirty="0">
                        <a:effectLst/>
                        <a:latin typeface="Times New Roman"/>
                        <a:ea typeface="Times New Roman"/>
                        <a:cs typeface="Times New Roman"/>
                      </a:endParaRPr>
                    </a:p>
                  </a:txBody>
                  <a:tcPr marL="68580" marR="68580" marT="0" marB="0"/>
                </a:tc>
                <a:tc>
                  <a:txBody>
                    <a:bodyPr/>
                    <a:lstStyle/>
                    <a:p>
                      <a:pPr marL="0" marR="0" algn="just">
                        <a:lnSpc>
                          <a:spcPct val="150000"/>
                        </a:lnSpc>
                        <a:spcBef>
                          <a:spcPts val="0"/>
                        </a:spcBef>
                        <a:spcAft>
                          <a:spcPts val="0"/>
                        </a:spcAft>
                      </a:pPr>
                      <a:r>
                        <a:rPr lang="en-ZA" sz="1600" dirty="0">
                          <a:effectLst/>
                        </a:rPr>
                        <a:t>Households that currently cultivate their fields  (n= 60) (%)</a:t>
                      </a:r>
                      <a:endParaRPr lang="en-US" sz="1600" dirty="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0"/>
                  </a:ext>
                </a:extLst>
              </a:tr>
              <a:tr h="222885">
                <a:tc>
                  <a:txBody>
                    <a:bodyPr/>
                    <a:lstStyle/>
                    <a:p>
                      <a:pPr marL="0" marR="0" algn="just">
                        <a:lnSpc>
                          <a:spcPct val="150000"/>
                        </a:lnSpc>
                        <a:spcBef>
                          <a:spcPts val="0"/>
                        </a:spcBef>
                        <a:spcAft>
                          <a:spcPts val="0"/>
                        </a:spcAft>
                      </a:pPr>
                      <a:r>
                        <a:rPr lang="en-ZA" sz="1600">
                          <a:effectLst/>
                        </a:rPr>
                        <a:t>Fairbairn</a:t>
                      </a:r>
                      <a:endParaRPr lang="en-US" sz="1600">
                        <a:effectLst/>
                        <a:latin typeface="Times New Roman"/>
                        <a:ea typeface="Times New Roman"/>
                        <a:cs typeface="Times New Roman"/>
                      </a:endParaRPr>
                    </a:p>
                  </a:txBody>
                  <a:tcPr marL="68580" marR="68580" marT="0" marB="0"/>
                </a:tc>
                <a:tc>
                  <a:txBody>
                    <a:bodyPr/>
                    <a:lstStyle/>
                    <a:p>
                      <a:pPr marL="0" marR="0" algn="r">
                        <a:lnSpc>
                          <a:spcPct val="150000"/>
                        </a:lnSpc>
                        <a:spcBef>
                          <a:spcPts val="0"/>
                        </a:spcBef>
                        <a:spcAft>
                          <a:spcPts val="0"/>
                        </a:spcAft>
                      </a:pPr>
                      <a:r>
                        <a:rPr lang="en-ZA" sz="1600" dirty="0">
                          <a:effectLst/>
                        </a:rPr>
                        <a:t>25</a:t>
                      </a:r>
                      <a:endParaRPr lang="en-US" sz="1600" dirty="0">
                        <a:effectLst/>
                        <a:latin typeface="Times New Roman"/>
                        <a:ea typeface="Times New Roman"/>
                        <a:cs typeface="Times New Roman"/>
                      </a:endParaRPr>
                    </a:p>
                  </a:txBody>
                  <a:tcPr marL="68580" marR="68580" marT="0" marB="0"/>
                </a:tc>
                <a:tc>
                  <a:txBody>
                    <a:bodyPr/>
                    <a:lstStyle/>
                    <a:p>
                      <a:pPr marL="0" marR="0" algn="r">
                        <a:lnSpc>
                          <a:spcPct val="150000"/>
                        </a:lnSpc>
                        <a:spcBef>
                          <a:spcPts val="0"/>
                        </a:spcBef>
                        <a:spcAft>
                          <a:spcPts val="0"/>
                        </a:spcAft>
                      </a:pPr>
                      <a:r>
                        <a:rPr lang="en-ZA" sz="1600">
                          <a:effectLst/>
                        </a:rPr>
                        <a:t>13</a:t>
                      </a:r>
                      <a:endParaRPr lang="en-US" sz="16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1"/>
                  </a:ext>
                </a:extLst>
              </a:tr>
              <a:tr h="264795">
                <a:tc>
                  <a:txBody>
                    <a:bodyPr/>
                    <a:lstStyle/>
                    <a:p>
                      <a:pPr marL="0" marR="0" algn="just">
                        <a:lnSpc>
                          <a:spcPct val="150000"/>
                        </a:lnSpc>
                        <a:spcBef>
                          <a:spcPts val="0"/>
                        </a:spcBef>
                        <a:spcAft>
                          <a:spcPts val="0"/>
                        </a:spcAft>
                      </a:pPr>
                      <a:r>
                        <a:rPr lang="en-ZA" sz="1600">
                          <a:effectLst/>
                        </a:rPr>
                        <a:t>Ntloko</a:t>
                      </a:r>
                      <a:endParaRPr lang="en-US" sz="1600">
                        <a:effectLst/>
                        <a:latin typeface="Times New Roman"/>
                        <a:ea typeface="Times New Roman"/>
                        <a:cs typeface="Times New Roman"/>
                      </a:endParaRPr>
                    </a:p>
                  </a:txBody>
                  <a:tcPr marL="68580" marR="68580" marT="0" marB="0"/>
                </a:tc>
                <a:tc>
                  <a:txBody>
                    <a:bodyPr/>
                    <a:lstStyle/>
                    <a:p>
                      <a:pPr marL="0" marR="0" algn="r">
                        <a:lnSpc>
                          <a:spcPct val="150000"/>
                        </a:lnSpc>
                        <a:spcBef>
                          <a:spcPts val="0"/>
                        </a:spcBef>
                        <a:spcAft>
                          <a:spcPts val="0"/>
                        </a:spcAft>
                      </a:pPr>
                      <a:r>
                        <a:rPr lang="en-ZA" sz="1600" dirty="0">
                          <a:effectLst/>
                        </a:rPr>
                        <a:t>50</a:t>
                      </a:r>
                      <a:endParaRPr lang="en-US" sz="1600" dirty="0">
                        <a:effectLst/>
                        <a:latin typeface="Times New Roman"/>
                        <a:ea typeface="Times New Roman"/>
                        <a:cs typeface="Times New Roman"/>
                      </a:endParaRPr>
                    </a:p>
                  </a:txBody>
                  <a:tcPr marL="68580" marR="68580" marT="0" marB="0"/>
                </a:tc>
                <a:tc>
                  <a:txBody>
                    <a:bodyPr/>
                    <a:lstStyle/>
                    <a:p>
                      <a:pPr marL="0" marR="0" algn="r">
                        <a:lnSpc>
                          <a:spcPct val="150000"/>
                        </a:lnSpc>
                        <a:spcBef>
                          <a:spcPts val="0"/>
                        </a:spcBef>
                        <a:spcAft>
                          <a:spcPts val="0"/>
                        </a:spcAft>
                      </a:pPr>
                      <a:r>
                        <a:rPr lang="en-ZA" sz="1600" dirty="0">
                          <a:effectLst/>
                        </a:rPr>
                        <a:t>8</a:t>
                      </a:r>
                      <a:endParaRPr lang="en-US" sz="1600" dirty="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2"/>
                  </a:ext>
                </a:extLst>
              </a:tr>
            </a:tbl>
          </a:graphicData>
        </a:graphic>
      </p:graphicFrame>
      <p:sp>
        <p:nvSpPr>
          <p:cNvPr id="7" name="Rectangle 1"/>
          <p:cNvSpPr>
            <a:spLocks noChangeArrowheads="1"/>
          </p:cNvSpPr>
          <p:nvPr/>
        </p:nvSpPr>
        <p:spPr bwMode="auto">
          <a:xfrm>
            <a:off x="2362200" y="4267200"/>
            <a:ext cx="78011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ZA" altLang="en-US" sz="1400" i="1" dirty="0">
                <a:latin typeface="Times New Roman" pitchFamily="18" charset="0"/>
                <a:ea typeface="Times New Roman" pitchFamily="18" charset="0"/>
                <a:cs typeface="Times New Roman" pitchFamily="18" charset="0"/>
              </a:rPr>
              <a:t>Percentage of households with current access to a field/s and percentage who currently cultivate a field/s.</a:t>
            </a:r>
            <a:endParaRPr lang="en-US" altLang="en-US" sz="1400" dirty="0">
              <a:latin typeface="Arial" pitchFamily="34" charset="0"/>
              <a:cs typeface="Arial" pitchFamily="34" charset="0"/>
            </a:endParaRPr>
          </a:p>
          <a:p>
            <a:pPr eaLnBrk="0" fontAlgn="base" hangingPunct="0">
              <a:spcBef>
                <a:spcPct val="0"/>
              </a:spcBef>
              <a:spcAft>
                <a:spcPct val="0"/>
              </a:spcAft>
            </a:pPr>
            <a:endParaRPr lang="en-US" altLang="en-US" sz="1400" dirty="0">
              <a:latin typeface="Arial" pitchFamily="34" charset="0"/>
              <a:cs typeface="Arial" pitchFamily="34" charset="0"/>
            </a:endParaRP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1" y="2133600"/>
            <a:ext cx="2500313" cy="188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47932B3B-AEF0-431B-9BB2-EAAE04121EA5}"/>
              </a:ext>
            </a:extLst>
          </p:cNvPr>
          <p:cNvSpPr txBox="1"/>
          <p:nvPr/>
        </p:nvSpPr>
        <p:spPr>
          <a:xfrm>
            <a:off x="312515" y="5299820"/>
            <a:ext cx="1744885" cy="1200329"/>
          </a:xfrm>
          <a:prstGeom prst="rect">
            <a:avLst/>
          </a:prstGeom>
          <a:noFill/>
        </p:spPr>
        <p:txBody>
          <a:bodyPr wrap="square" rtlCol="0">
            <a:spAutoFit/>
          </a:bodyPr>
          <a:lstStyle/>
          <a:p>
            <a:r>
              <a:rPr lang="en-ZA" dirty="0"/>
              <a:t>(From Brooks, 2017; unpublished thesis)</a:t>
            </a:r>
          </a:p>
        </p:txBody>
      </p:sp>
      <p:pic>
        <p:nvPicPr>
          <p:cNvPr id="9" name="Audio 8">
            <a:hlinkClick r:id="" action="ppaction://media"/>
            <a:extLst>
              <a:ext uri="{FF2B5EF4-FFF2-40B4-BE49-F238E27FC236}">
                <a16:creationId xmlns:a16="http://schemas.microsoft.com/office/drawing/2014/main" id="{F8272B5D-CC69-4107-9F5C-B6F6D0494B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50436515"/>
      </p:ext>
    </p:extLst>
  </p:cSld>
  <p:clrMapOvr>
    <a:masterClrMapping/>
  </p:clrMapOvr>
  <mc:AlternateContent xmlns:mc="http://schemas.openxmlformats.org/markup-compatibility/2006">
    <mc:Choice xmlns:p14="http://schemas.microsoft.com/office/powerpoint/2010/main" Requires="p14">
      <p:transition spd="slow" p14:dur="2000" advTm="34111"/>
    </mc:Choice>
    <mc:Fallback>
      <p:transition spd="slow" advTm="34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443" y="152401"/>
            <a:ext cx="10093910" cy="914400"/>
          </a:xfrm>
          <a:solidFill>
            <a:schemeClr val="bg1">
              <a:lumMod val="85000"/>
            </a:schemeClr>
          </a:solidFill>
          <a:ln>
            <a:solidFill>
              <a:schemeClr val="tx1"/>
            </a:solidFill>
          </a:ln>
        </p:spPr>
        <p:txBody>
          <a:bodyPr>
            <a:normAutofit/>
          </a:bodyPr>
          <a:lstStyle/>
          <a:p>
            <a:pPr algn="ctr"/>
            <a:r>
              <a:rPr lang="en-US" sz="2400" dirty="0"/>
              <a:t>Who is cultivating?</a:t>
            </a:r>
          </a:p>
        </p:txBody>
      </p:sp>
      <p:graphicFrame>
        <p:nvGraphicFramePr>
          <p:cNvPr id="3" name="Chart 2"/>
          <p:cNvGraphicFramePr/>
          <p:nvPr/>
        </p:nvGraphicFramePr>
        <p:xfrm>
          <a:off x="2133600" y="1066800"/>
          <a:ext cx="6858000" cy="289179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320628714"/>
              </p:ext>
            </p:extLst>
          </p:nvPr>
        </p:nvGraphicFramePr>
        <p:xfrm>
          <a:off x="2425909" y="4540770"/>
          <a:ext cx="7023689" cy="1998980"/>
        </p:xfrm>
        <a:graphic>
          <a:graphicData uri="http://schemas.openxmlformats.org/drawingml/2006/table">
            <a:tbl>
              <a:tblPr>
                <a:tableStyleId>{69CF1AB2-1976-4502-BF36-3FF5EA218861}</a:tableStyleId>
              </a:tblPr>
              <a:tblGrid>
                <a:gridCol w="1952132">
                  <a:extLst>
                    <a:ext uri="{9D8B030D-6E8A-4147-A177-3AD203B41FA5}">
                      <a16:colId xmlns:a16="http://schemas.microsoft.com/office/drawing/2014/main" val="20000"/>
                    </a:ext>
                  </a:extLst>
                </a:gridCol>
                <a:gridCol w="2952491">
                  <a:extLst>
                    <a:ext uri="{9D8B030D-6E8A-4147-A177-3AD203B41FA5}">
                      <a16:colId xmlns:a16="http://schemas.microsoft.com/office/drawing/2014/main" val="20001"/>
                    </a:ext>
                  </a:extLst>
                </a:gridCol>
                <a:gridCol w="2119066">
                  <a:extLst>
                    <a:ext uri="{9D8B030D-6E8A-4147-A177-3AD203B41FA5}">
                      <a16:colId xmlns:a16="http://schemas.microsoft.com/office/drawing/2014/main" val="20002"/>
                    </a:ext>
                  </a:extLst>
                </a:gridCol>
              </a:tblGrid>
              <a:tr h="161925">
                <a:tc rowSpan="2">
                  <a:txBody>
                    <a:bodyPr/>
                    <a:lstStyle/>
                    <a:p>
                      <a:pPr marL="0" marR="0" algn="just">
                        <a:lnSpc>
                          <a:spcPct val="150000"/>
                        </a:lnSpc>
                        <a:spcBef>
                          <a:spcPts val="0"/>
                        </a:spcBef>
                        <a:spcAft>
                          <a:spcPts val="0"/>
                        </a:spcAft>
                      </a:pPr>
                      <a:r>
                        <a:rPr lang="en-ZA" sz="1600" dirty="0">
                          <a:effectLst/>
                        </a:rPr>
                        <a:t> </a:t>
                      </a:r>
                      <a:endParaRPr lang="en-US" sz="1600" dirty="0">
                        <a:effectLst/>
                        <a:latin typeface="Times New Roman"/>
                        <a:ea typeface="Times New Roman"/>
                        <a:cs typeface="Times New Roman"/>
                      </a:endParaRPr>
                    </a:p>
                  </a:txBody>
                  <a:tcPr marL="68580" marR="68580" marT="0" marB="0"/>
                </a:tc>
                <a:tc>
                  <a:txBody>
                    <a:bodyPr/>
                    <a:lstStyle/>
                    <a:p>
                      <a:pPr marL="0" marR="0" algn="just">
                        <a:lnSpc>
                          <a:spcPct val="150000"/>
                        </a:lnSpc>
                        <a:spcBef>
                          <a:spcPts val="0"/>
                        </a:spcBef>
                        <a:spcAft>
                          <a:spcPts val="0"/>
                        </a:spcAft>
                      </a:pPr>
                      <a:r>
                        <a:rPr lang="en-ZA" sz="1600">
                          <a:effectLst/>
                        </a:rPr>
                        <a:t>Fairbairn </a:t>
                      </a:r>
                      <a:endParaRPr lang="en-US" sz="1600">
                        <a:effectLst/>
                        <a:latin typeface="Times New Roman"/>
                        <a:ea typeface="Times New Roman"/>
                        <a:cs typeface="Times New Roman"/>
                      </a:endParaRPr>
                    </a:p>
                  </a:txBody>
                  <a:tcPr marL="68580" marR="68580" marT="0" marB="0"/>
                </a:tc>
                <a:tc>
                  <a:txBody>
                    <a:bodyPr/>
                    <a:lstStyle/>
                    <a:p>
                      <a:pPr marL="0" marR="0" algn="just">
                        <a:lnSpc>
                          <a:spcPct val="150000"/>
                        </a:lnSpc>
                        <a:spcBef>
                          <a:spcPts val="0"/>
                        </a:spcBef>
                        <a:spcAft>
                          <a:spcPts val="0"/>
                        </a:spcAft>
                      </a:pPr>
                      <a:r>
                        <a:rPr lang="en-ZA" sz="1600">
                          <a:effectLst/>
                        </a:rPr>
                        <a:t>Ntloko </a:t>
                      </a:r>
                      <a:endParaRPr lang="en-US" sz="16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0"/>
                  </a:ext>
                </a:extLst>
              </a:tr>
              <a:tr h="91440">
                <a:tc vMerge="1">
                  <a:txBody>
                    <a:bodyPr/>
                    <a:lstStyle/>
                    <a:p>
                      <a:endParaRPr lang="en-US"/>
                    </a:p>
                  </a:txBody>
                  <a:tcPr/>
                </a:tc>
                <a:tc gridSpan="2">
                  <a:txBody>
                    <a:bodyPr/>
                    <a:lstStyle/>
                    <a:p>
                      <a:pPr marL="0" marR="0" algn="just">
                        <a:lnSpc>
                          <a:spcPct val="150000"/>
                        </a:lnSpc>
                        <a:spcBef>
                          <a:spcPts val="0"/>
                        </a:spcBef>
                        <a:spcAft>
                          <a:spcPts val="0"/>
                        </a:spcAft>
                      </a:pPr>
                      <a:r>
                        <a:rPr lang="en-ZA" sz="1600" dirty="0">
                          <a:effectLst/>
                        </a:rPr>
                        <a:t>% of households cultivating</a:t>
                      </a:r>
                      <a:endParaRPr lang="en-US" sz="1600" dirty="0">
                        <a:effectLst/>
                        <a:latin typeface="Times New Roman"/>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1"/>
                  </a:ext>
                </a:extLst>
              </a:tr>
              <a:tr h="164465">
                <a:tc>
                  <a:txBody>
                    <a:bodyPr/>
                    <a:lstStyle/>
                    <a:p>
                      <a:pPr marL="0" marR="0" algn="l">
                        <a:lnSpc>
                          <a:spcPct val="150000"/>
                        </a:lnSpc>
                        <a:spcBef>
                          <a:spcPts val="0"/>
                        </a:spcBef>
                        <a:spcAft>
                          <a:spcPts val="0"/>
                        </a:spcAft>
                      </a:pPr>
                      <a:r>
                        <a:rPr lang="en-ZA" sz="1600" dirty="0">
                          <a:effectLst/>
                        </a:rPr>
                        <a:t>High Income (n= 20)</a:t>
                      </a:r>
                      <a:endParaRPr lang="en-US" sz="1600" dirty="0">
                        <a:effectLst/>
                        <a:latin typeface="Times New Roman"/>
                        <a:ea typeface="Times New Roman"/>
                        <a:cs typeface="Times New Roman"/>
                      </a:endParaRPr>
                    </a:p>
                  </a:txBody>
                  <a:tcPr marL="68580" marR="68580" marT="0" marB="0"/>
                </a:tc>
                <a:tc>
                  <a:txBody>
                    <a:bodyPr/>
                    <a:lstStyle/>
                    <a:p>
                      <a:pPr marL="0" marR="0" algn="r">
                        <a:lnSpc>
                          <a:spcPct val="150000"/>
                        </a:lnSpc>
                        <a:spcBef>
                          <a:spcPts val="0"/>
                        </a:spcBef>
                        <a:spcAft>
                          <a:spcPts val="0"/>
                        </a:spcAft>
                      </a:pPr>
                      <a:r>
                        <a:rPr lang="en-ZA" sz="1600" dirty="0">
                          <a:effectLst/>
                        </a:rPr>
                        <a:t>60</a:t>
                      </a:r>
                      <a:endParaRPr lang="en-US" sz="1600" dirty="0">
                        <a:effectLst/>
                        <a:latin typeface="Times New Roman"/>
                        <a:ea typeface="Times New Roman"/>
                        <a:cs typeface="Times New Roman"/>
                      </a:endParaRPr>
                    </a:p>
                  </a:txBody>
                  <a:tcPr marL="68580" marR="68580" marT="0" marB="0"/>
                </a:tc>
                <a:tc>
                  <a:txBody>
                    <a:bodyPr/>
                    <a:lstStyle/>
                    <a:p>
                      <a:pPr marL="0" marR="0" algn="r">
                        <a:lnSpc>
                          <a:spcPct val="150000"/>
                        </a:lnSpc>
                        <a:spcBef>
                          <a:spcPts val="0"/>
                        </a:spcBef>
                        <a:spcAft>
                          <a:spcPts val="0"/>
                        </a:spcAft>
                      </a:pPr>
                      <a:r>
                        <a:rPr lang="en-ZA" sz="1600" dirty="0">
                          <a:effectLst/>
                        </a:rPr>
                        <a:t>70</a:t>
                      </a:r>
                      <a:endParaRPr lang="en-US" sz="1600" dirty="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2"/>
                  </a:ext>
                </a:extLst>
              </a:tr>
              <a:tr h="224155">
                <a:tc>
                  <a:txBody>
                    <a:bodyPr/>
                    <a:lstStyle/>
                    <a:p>
                      <a:pPr marL="0" marR="0" algn="l">
                        <a:lnSpc>
                          <a:spcPct val="150000"/>
                        </a:lnSpc>
                        <a:spcBef>
                          <a:spcPts val="0"/>
                        </a:spcBef>
                        <a:spcAft>
                          <a:spcPts val="0"/>
                        </a:spcAft>
                      </a:pPr>
                      <a:r>
                        <a:rPr lang="en-ZA" sz="1600">
                          <a:effectLst/>
                        </a:rPr>
                        <a:t>Middle Income (n= 20)</a:t>
                      </a:r>
                      <a:endParaRPr lang="en-US" sz="1600">
                        <a:effectLst/>
                        <a:latin typeface="Times New Roman"/>
                        <a:ea typeface="Times New Roman"/>
                        <a:cs typeface="Times New Roman"/>
                      </a:endParaRPr>
                    </a:p>
                  </a:txBody>
                  <a:tcPr marL="68580" marR="68580" marT="0" marB="0"/>
                </a:tc>
                <a:tc>
                  <a:txBody>
                    <a:bodyPr/>
                    <a:lstStyle/>
                    <a:p>
                      <a:pPr marL="0" marR="0" algn="r">
                        <a:lnSpc>
                          <a:spcPct val="150000"/>
                        </a:lnSpc>
                        <a:spcBef>
                          <a:spcPts val="0"/>
                        </a:spcBef>
                        <a:spcAft>
                          <a:spcPts val="0"/>
                        </a:spcAft>
                      </a:pPr>
                      <a:r>
                        <a:rPr lang="en-ZA" sz="1600">
                          <a:effectLst/>
                        </a:rPr>
                        <a:t>70</a:t>
                      </a:r>
                      <a:endParaRPr lang="en-US" sz="1600">
                        <a:effectLst/>
                        <a:latin typeface="Times New Roman"/>
                        <a:ea typeface="Times New Roman"/>
                        <a:cs typeface="Times New Roman"/>
                      </a:endParaRPr>
                    </a:p>
                  </a:txBody>
                  <a:tcPr marL="68580" marR="68580" marT="0" marB="0"/>
                </a:tc>
                <a:tc>
                  <a:txBody>
                    <a:bodyPr/>
                    <a:lstStyle/>
                    <a:p>
                      <a:pPr marL="0" marR="0" algn="r">
                        <a:lnSpc>
                          <a:spcPct val="150000"/>
                        </a:lnSpc>
                        <a:spcBef>
                          <a:spcPts val="0"/>
                        </a:spcBef>
                        <a:spcAft>
                          <a:spcPts val="0"/>
                        </a:spcAft>
                      </a:pPr>
                      <a:r>
                        <a:rPr lang="en-ZA" sz="1600" dirty="0">
                          <a:effectLst/>
                        </a:rPr>
                        <a:t>50</a:t>
                      </a:r>
                      <a:endParaRPr lang="en-US" sz="1600" dirty="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3"/>
                  </a:ext>
                </a:extLst>
              </a:tr>
              <a:tr h="258445">
                <a:tc>
                  <a:txBody>
                    <a:bodyPr/>
                    <a:lstStyle/>
                    <a:p>
                      <a:pPr marL="0" marR="0" algn="l">
                        <a:lnSpc>
                          <a:spcPct val="150000"/>
                        </a:lnSpc>
                        <a:spcBef>
                          <a:spcPts val="0"/>
                        </a:spcBef>
                        <a:spcAft>
                          <a:spcPts val="0"/>
                        </a:spcAft>
                      </a:pPr>
                      <a:r>
                        <a:rPr lang="en-ZA" sz="1600" dirty="0">
                          <a:effectLst/>
                        </a:rPr>
                        <a:t>Lower Income (n= 20)</a:t>
                      </a:r>
                      <a:endParaRPr lang="en-US" sz="1600" dirty="0">
                        <a:effectLst/>
                        <a:latin typeface="Times New Roman"/>
                        <a:ea typeface="Times New Roman"/>
                        <a:cs typeface="Times New Roman"/>
                      </a:endParaRPr>
                    </a:p>
                  </a:txBody>
                  <a:tcPr marL="68580" marR="68580" marT="0" marB="0"/>
                </a:tc>
                <a:tc>
                  <a:txBody>
                    <a:bodyPr/>
                    <a:lstStyle/>
                    <a:p>
                      <a:pPr marL="0" marR="0" algn="r">
                        <a:lnSpc>
                          <a:spcPct val="150000"/>
                        </a:lnSpc>
                        <a:spcBef>
                          <a:spcPts val="0"/>
                        </a:spcBef>
                        <a:spcAft>
                          <a:spcPts val="0"/>
                        </a:spcAft>
                      </a:pPr>
                      <a:r>
                        <a:rPr lang="en-ZA" sz="1600">
                          <a:effectLst/>
                        </a:rPr>
                        <a:t>40</a:t>
                      </a:r>
                      <a:endParaRPr lang="en-US" sz="1600">
                        <a:effectLst/>
                        <a:latin typeface="Times New Roman"/>
                        <a:ea typeface="Times New Roman"/>
                        <a:cs typeface="Times New Roman"/>
                      </a:endParaRPr>
                    </a:p>
                  </a:txBody>
                  <a:tcPr marL="68580" marR="68580" marT="0" marB="0"/>
                </a:tc>
                <a:tc>
                  <a:txBody>
                    <a:bodyPr/>
                    <a:lstStyle/>
                    <a:p>
                      <a:pPr marL="0" marR="0" algn="r">
                        <a:lnSpc>
                          <a:spcPct val="150000"/>
                        </a:lnSpc>
                        <a:spcBef>
                          <a:spcPts val="0"/>
                        </a:spcBef>
                        <a:spcAft>
                          <a:spcPts val="0"/>
                        </a:spcAft>
                      </a:pPr>
                      <a:r>
                        <a:rPr lang="en-ZA" sz="1600" dirty="0">
                          <a:effectLst/>
                        </a:rPr>
                        <a:t>50</a:t>
                      </a:r>
                      <a:endParaRPr lang="en-US" sz="1600" dirty="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4"/>
                  </a:ext>
                </a:extLst>
              </a:tr>
            </a:tbl>
          </a:graphicData>
        </a:graphic>
      </p:graphicFrame>
      <p:sp>
        <p:nvSpPr>
          <p:cNvPr id="5" name="Rectangle 1"/>
          <p:cNvSpPr>
            <a:spLocks noChangeArrowheads="1"/>
          </p:cNvSpPr>
          <p:nvPr/>
        </p:nvSpPr>
        <p:spPr bwMode="auto">
          <a:xfrm>
            <a:off x="2217260" y="4084022"/>
            <a:ext cx="68398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fontAlgn="base">
              <a:spcBef>
                <a:spcPct val="0"/>
              </a:spcBef>
              <a:spcAft>
                <a:spcPct val="0"/>
              </a:spcAft>
            </a:pPr>
            <a:r>
              <a:rPr lang="en-ZA" altLang="en-US" sz="1600" i="1" dirty="0">
                <a:latin typeface="Times New Roman" pitchFamily="18" charset="0"/>
                <a:ea typeface="Times New Roman" pitchFamily="18" charset="0"/>
                <a:cs typeface="Times New Roman" pitchFamily="18" charset="0"/>
              </a:rPr>
              <a:t>Percentage of households cultivating field/garden according to income  category</a:t>
            </a:r>
            <a:endParaRPr lang="en-ZA" altLang="en-US" sz="1600" dirty="0">
              <a:latin typeface="Arial" pitchFamily="34" charset="0"/>
              <a:cs typeface="Arial" pitchFamily="34" charset="0"/>
            </a:endParaRPr>
          </a:p>
        </p:txBody>
      </p:sp>
      <p:sp>
        <p:nvSpPr>
          <p:cNvPr id="6" name="Rectangle 5"/>
          <p:cNvSpPr/>
          <p:nvPr/>
        </p:nvSpPr>
        <p:spPr>
          <a:xfrm>
            <a:off x="8820704" y="2910937"/>
            <a:ext cx="2178729" cy="1106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Not all youth disinterested and many helping parents</a:t>
            </a:r>
            <a:endParaRPr lang="en-GB" dirty="0"/>
          </a:p>
        </p:txBody>
      </p:sp>
      <p:sp>
        <p:nvSpPr>
          <p:cNvPr id="7" name="TextBox 6">
            <a:extLst>
              <a:ext uri="{FF2B5EF4-FFF2-40B4-BE49-F238E27FC236}">
                <a16:creationId xmlns:a16="http://schemas.microsoft.com/office/drawing/2014/main" id="{4DA03C33-A6BE-4F37-8EB0-007EDA49C995}"/>
              </a:ext>
            </a:extLst>
          </p:cNvPr>
          <p:cNvSpPr txBox="1"/>
          <p:nvPr/>
        </p:nvSpPr>
        <p:spPr>
          <a:xfrm>
            <a:off x="312515" y="5299820"/>
            <a:ext cx="1744885" cy="1200329"/>
          </a:xfrm>
          <a:prstGeom prst="rect">
            <a:avLst/>
          </a:prstGeom>
          <a:noFill/>
        </p:spPr>
        <p:txBody>
          <a:bodyPr wrap="square" rtlCol="0">
            <a:spAutoFit/>
          </a:bodyPr>
          <a:lstStyle/>
          <a:p>
            <a:r>
              <a:rPr lang="en-ZA" dirty="0"/>
              <a:t>(From Brooks, 2017; unpublished thesis)</a:t>
            </a:r>
          </a:p>
        </p:txBody>
      </p:sp>
      <p:pic>
        <p:nvPicPr>
          <p:cNvPr id="18" name="Audio 17">
            <a:hlinkClick r:id="" action="ppaction://media"/>
            <a:extLst>
              <a:ext uri="{FF2B5EF4-FFF2-40B4-BE49-F238E27FC236}">
                <a16:creationId xmlns:a16="http://schemas.microsoft.com/office/drawing/2014/main" id="{12A56816-8411-418D-9F48-FE15B6CE97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09260744"/>
      </p:ext>
    </p:extLst>
  </p:cSld>
  <p:clrMapOvr>
    <a:masterClrMapping/>
  </p:clrMapOvr>
  <mc:AlternateContent xmlns:mc="http://schemas.openxmlformats.org/markup-compatibility/2006">
    <mc:Choice xmlns:p14="http://schemas.microsoft.com/office/powerpoint/2010/main" Requires="p14">
      <p:transition spd="slow" p14:dur="2000" advTm="29691"/>
    </mc:Choice>
    <mc:Fallback>
      <p:transition spd="slow" advTm="29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639" y="928435"/>
            <a:ext cx="3391270" cy="1482571"/>
          </a:xfrm>
          <a:solidFill>
            <a:schemeClr val="bg1">
              <a:lumMod val="85000"/>
            </a:schemeClr>
          </a:solidFill>
          <a:ln w="9525">
            <a:solidFill>
              <a:schemeClr val="accent1"/>
            </a:solidFill>
          </a:ln>
        </p:spPr>
        <p:txBody>
          <a:bodyPr>
            <a:normAutofit/>
          </a:bodyPr>
          <a:lstStyle/>
          <a:p>
            <a:pPr algn="ctr"/>
            <a:r>
              <a:rPr lang="en-ZA" sz="2800" dirty="0"/>
              <a:t>Decreasing fields but intensification of home gardening</a:t>
            </a:r>
          </a:p>
        </p:txBody>
      </p:sp>
      <p:pic>
        <p:nvPicPr>
          <p:cNvPr id="6146" name="Picture 2" descr="Figu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4443" y="181359"/>
            <a:ext cx="4554084" cy="3532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388004" y="1565253"/>
            <a:ext cx="2184094" cy="523220"/>
          </a:xfrm>
          <a:prstGeom prst="rect">
            <a:avLst/>
          </a:prstGeom>
          <a:noFill/>
        </p:spPr>
        <p:txBody>
          <a:bodyPr wrap="square" rtlCol="0">
            <a:spAutoFit/>
          </a:bodyPr>
          <a:lstStyle/>
          <a:p>
            <a:r>
              <a:rPr lang="en-US" sz="1400" dirty="0"/>
              <a:t>(From: Andrew &amp; Fox 2004; </a:t>
            </a:r>
            <a:r>
              <a:rPr lang="en-US" sz="1400" i="1" dirty="0"/>
              <a:t>Development </a:t>
            </a:r>
            <a:r>
              <a:rPr lang="en-US" sz="1400" i="1" dirty="0" err="1"/>
              <a:t>Sth</a:t>
            </a:r>
            <a:r>
              <a:rPr lang="en-US" sz="1400" i="1" dirty="0"/>
              <a:t> Africa</a:t>
            </a:r>
            <a:r>
              <a:rPr lang="en-US" sz="1400" dirty="0"/>
              <a:t>)</a:t>
            </a:r>
            <a:endParaRPr lang="en-ZA" sz="1400" dirty="0"/>
          </a:p>
        </p:txBody>
      </p:sp>
      <p:graphicFrame>
        <p:nvGraphicFramePr>
          <p:cNvPr id="6" name="Content Placeholder 5"/>
          <p:cNvGraphicFramePr>
            <a:graphicFrameLocks noGrp="1"/>
          </p:cNvGraphicFramePr>
          <p:nvPr>
            <p:ph idx="1"/>
          </p:nvPr>
        </p:nvGraphicFramePr>
        <p:xfrm>
          <a:off x="7488820" y="3668912"/>
          <a:ext cx="4396160" cy="3240678"/>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Box 4"/>
          <p:cNvSpPr txBox="1"/>
          <p:nvPr/>
        </p:nvSpPr>
        <p:spPr>
          <a:xfrm>
            <a:off x="8968627" y="6495707"/>
            <a:ext cx="1960152" cy="369332"/>
          </a:xfrm>
          <a:prstGeom prst="rect">
            <a:avLst/>
          </a:prstGeom>
          <a:noFill/>
        </p:spPr>
        <p:txBody>
          <a:bodyPr wrap="none" rtlCol="0">
            <a:spAutoFit/>
          </a:bodyPr>
          <a:lstStyle/>
          <a:p>
            <a:r>
              <a:rPr lang="en-US" dirty="0"/>
              <a:t>(From: Mtati 2014)</a:t>
            </a:r>
            <a:endParaRPr lang="en-ZA" dirty="0"/>
          </a:p>
        </p:txBody>
      </p:sp>
      <p:pic>
        <p:nvPicPr>
          <p:cNvPr id="7" name="Picture 6"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93592"/>
            <a:ext cx="5170920" cy="344896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6540429"/>
            <a:ext cx="4117089" cy="307777"/>
          </a:xfrm>
          <a:prstGeom prst="rect">
            <a:avLst/>
          </a:prstGeom>
        </p:spPr>
        <p:txBody>
          <a:bodyPr wrap="none">
            <a:spAutoFit/>
          </a:bodyPr>
          <a:lstStyle/>
          <a:p>
            <a:r>
              <a:rPr lang="en-ZA" sz="1400" dirty="0">
                <a:hlinkClick r:id="rId8"/>
              </a:rPr>
              <a:t>https://hiveminer.com/Tags/africa%2Cxhosa/Timeline</a:t>
            </a:r>
            <a:endParaRPr lang="en-ZA" sz="1400" dirty="0"/>
          </a:p>
        </p:txBody>
      </p:sp>
      <p:sp>
        <p:nvSpPr>
          <p:cNvPr id="3" name="Slide Number Placeholder 2"/>
          <p:cNvSpPr>
            <a:spLocks noGrp="1"/>
          </p:cNvSpPr>
          <p:nvPr>
            <p:ph type="sldNum" sz="quarter" idx="12"/>
          </p:nvPr>
        </p:nvSpPr>
        <p:spPr/>
        <p:txBody>
          <a:bodyPr/>
          <a:lstStyle/>
          <a:p>
            <a:fld id="{DE2DF92D-269E-4D4F-9B5D-918DF0929555}" type="slidenum">
              <a:rPr lang="en-ZA" smtClean="0"/>
              <a:t>16</a:t>
            </a:fld>
            <a:endParaRPr lang="en-ZA"/>
          </a:p>
        </p:txBody>
      </p:sp>
      <p:pic>
        <p:nvPicPr>
          <p:cNvPr id="9" name="Audio 8">
            <a:hlinkClick r:id="" action="ppaction://media"/>
            <a:extLst>
              <a:ext uri="{FF2B5EF4-FFF2-40B4-BE49-F238E27FC236}">
                <a16:creationId xmlns:a16="http://schemas.microsoft.com/office/drawing/2014/main" id="{F498C9E4-73A8-469F-8E9C-D74B78EDBD3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84638034"/>
      </p:ext>
    </p:extLst>
  </p:cSld>
  <p:clrMapOvr>
    <a:masterClrMapping/>
  </p:clrMapOvr>
  <mc:AlternateContent xmlns:mc="http://schemas.openxmlformats.org/markup-compatibility/2006">
    <mc:Choice xmlns:p14="http://schemas.microsoft.com/office/powerpoint/2010/main" Requires="p14">
      <p:transition spd="slow" p14:dur="2000" advTm="24854"/>
    </mc:Choice>
    <mc:Fallback>
      <p:transition spd="slow" advTm="24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033" y="152400"/>
            <a:ext cx="10360241" cy="930274"/>
          </a:xfrm>
          <a:solidFill>
            <a:schemeClr val="bg1">
              <a:lumMod val="85000"/>
            </a:schemeClr>
          </a:solidFill>
          <a:ln>
            <a:solidFill>
              <a:schemeClr val="tx1"/>
            </a:solidFill>
          </a:ln>
        </p:spPr>
        <p:txBody>
          <a:bodyPr>
            <a:normAutofit/>
          </a:bodyPr>
          <a:lstStyle/>
          <a:p>
            <a:pPr algn="ctr"/>
            <a:r>
              <a:rPr lang="en-US" sz="2400" dirty="0"/>
              <a:t>Exceptions to trends -  field farming is still alive </a:t>
            </a:r>
          </a:p>
        </p:txBody>
      </p:sp>
      <p:sp>
        <p:nvSpPr>
          <p:cNvPr id="3" name="Content Placeholder 2"/>
          <p:cNvSpPr>
            <a:spLocks noGrp="1"/>
          </p:cNvSpPr>
          <p:nvPr>
            <p:ph idx="1"/>
          </p:nvPr>
        </p:nvSpPr>
        <p:spPr>
          <a:xfrm>
            <a:off x="941033" y="1295400"/>
            <a:ext cx="10093911" cy="4351338"/>
          </a:xfrm>
        </p:spPr>
        <p:txBody>
          <a:bodyPr/>
          <a:lstStyle/>
          <a:p>
            <a:r>
              <a:rPr lang="en-US" sz="1800" dirty="0"/>
              <a:t>Small proportion of households still farming fields, and people come and go from this activity</a:t>
            </a:r>
          </a:p>
          <a:p>
            <a:pPr marL="0" indent="0">
              <a:buNone/>
            </a:pPr>
            <a:endParaRPr lang="en-US" sz="1800" dirty="0"/>
          </a:p>
          <a:p>
            <a:endParaRPr lang="en-US" dirty="0"/>
          </a:p>
          <a:p>
            <a:r>
              <a:rPr lang="en-US" sz="1800" dirty="0"/>
              <a:t>2 ‘styles’ of field farming</a:t>
            </a:r>
          </a:p>
          <a:p>
            <a:pPr lvl="1"/>
            <a:r>
              <a:rPr lang="en-US" sz="1800" dirty="0"/>
              <a:t>farming keenly </a:t>
            </a:r>
          </a:p>
          <a:p>
            <a:pPr lvl="1"/>
            <a:r>
              <a:rPr lang="en-US" sz="1800" dirty="0"/>
              <a:t>farming to save cash</a:t>
            </a:r>
          </a:p>
          <a:p>
            <a:pPr lvl="1"/>
            <a:endParaRPr lang="en-US" sz="1800" dirty="0"/>
          </a:p>
          <a:p>
            <a:r>
              <a:rPr lang="en-US" sz="2000" dirty="0"/>
              <a:t>Several parallel pathways/trajectories </a:t>
            </a:r>
          </a:p>
          <a:p>
            <a:pPr marL="457200" lvl="1" indent="0">
              <a:buNone/>
            </a:pPr>
            <a:r>
              <a:rPr lang="en-US" sz="2000" dirty="0"/>
              <a:t>into future</a:t>
            </a:r>
          </a:p>
          <a:p>
            <a:pPr marL="1371600" lvl="3" indent="0">
              <a:buNone/>
            </a:pPr>
            <a:endParaRPr lang="en-US" dirty="0"/>
          </a:p>
        </p:txBody>
      </p:sp>
      <p:pic>
        <p:nvPicPr>
          <p:cNvPr id="81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6115" y="4785476"/>
            <a:ext cx="5462384" cy="1766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599" y="1630831"/>
            <a:ext cx="5457669" cy="2415707"/>
          </a:xfrm>
          <a:prstGeom prst="rect">
            <a:avLst/>
          </a:prstGeom>
          <a:solidFill>
            <a:srgbClr val="FFFF00"/>
          </a:solidFill>
          <a:ln>
            <a:noFill/>
          </a:ln>
        </p:spPr>
      </p:pic>
      <p:sp>
        <p:nvSpPr>
          <p:cNvPr id="4" name="Rectangle 3"/>
          <p:cNvSpPr/>
          <p:nvPr/>
        </p:nvSpPr>
        <p:spPr>
          <a:xfrm>
            <a:off x="6958102" y="4004221"/>
            <a:ext cx="4256703" cy="2800767"/>
          </a:xfrm>
          <a:prstGeom prst="rect">
            <a:avLst/>
          </a:prstGeom>
          <a:solidFill>
            <a:schemeClr val="accent1">
              <a:lumMod val="60000"/>
              <a:lumOff val="40000"/>
            </a:schemeClr>
          </a:solidFill>
          <a:ln>
            <a:solidFill>
              <a:schemeClr val="accent1"/>
            </a:solidFill>
          </a:ln>
        </p:spPr>
        <p:txBody>
          <a:bodyPr wrap="square">
            <a:spAutoFit/>
          </a:bodyPr>
          <a:lstStyle/>
          <a:p>
            <a:pPr algn="just"/>
            <a:r>
              <a:rPr lang="en-ZA" sz="1600" dirty="0"/>
              <a:t>	More than a ‘single story’</a:t>
            </a:r>
          </a:p>
          <a:p>
            <a:pPr algn="just"/>
            <a:endParaRPr lang="en-ZA" sz="1600" dirty="0"/>
          </a:p>
          <a:p>
            <a:pPr algn="just"/>
            <a:r>
              <a:rPr lang="en-ZA" sz="1600" dirty="0"/>
              <a:t>“…most </a:t>
            </a:r>
            <a:r>
              <a:rPr lang="en-ZA" sz="1600" b="1" dirty="0"/>
              <a:t>people are not passionate about farming</a:t>
            </a:r>
            <a:r>
              <a:rPr lang="en-ZA" sz="1600" dirty="0"/>
              <a:t>, of all the fields available locally only 3 are planted”. (elderly man)</a:t>
            </a:r>
          </a:p>
          <a:p>
            <a:pPr algn="just"/>
            <a:endParaRPr lang="en-ZA" sz="1600" dirty="0"/>
          </a:p>
          <a:p>
            <a:pPr algn="just"/>
            <a:r>
              <a:rPr lang="en-ZA" sz="1600" dirty="0"/>
              <a:t>“</a:t>
            </a:r>
            <a:r>
              <a:rPr lang="en-ZA" sz="1600" b="1" dirty="0"/>
              <a:t>Farming is my life. I live farming.”</a:t>
            </a:r>
            <a:r>
              <a:rPr lang="en-ZA" sz="1600" dirty="0"/>
              <a:t> (middle aged woman)</a:t>
            </a:r>
          </a:p>
          <a:p>
            <a:pPr algn="just"/>
            <a:endParaRPr lang="en-ZA" sz="1600" dirty="0"/>
          </a:p>
          <a:p>
            <a:pPr algn="just"/>
            <a:r>
              <a:rPr lang="en-ZA" sz="1600" dirty="0"/>
              <a:t>“</a:t>
            </a:r>
            <a:r>
              <a:rPr lang="en-ZA" sz="1600" b="1" dirty="0"/>
              <a:t>It saves me money to continue farming…</a:t>
            </a:r>
            <a:r>
              <a:rPr lang="en-ZA" sz="1600" dirty="0"/>
              <a:t>.”.  (middle aged man)</a:t>
            </a:r>
            <a:endParaRPr lang="en-GB" sz="1600" dirty="0"/>
          </a:p>
        </p:txBody>
      </p:sp>
      <p:sp>
        <p:nvSpPr>
          <p:cNvPr id="5" name="Down Arrow 4"/>
          <p:cNvSpPr/>
          <p:nvPr/>
        </p:nvSpPr>
        <p:spPr>
          <a:xfrm rot="15185724">
            <a:off x="5830980" y="3212837"/>
            <a:ext cx="685800" cy="8518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4DB2773A-0801-4E65-9DDE-3149BAA1BC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58691947"/>
      </p:ext>
    </p:extLst>
  </p:cSld>
  <p:clrMapOvr>
    <a:masterClrMapping/>
  </p:clrMapOvr>
  <mc:AlternateContent xmlns:mc="http://schemas.openxmlformats.org/markup-compatibility/2006">
    <mc:Choice xmlns:p14="http://schemas.microsoft.com/office/powerpoint/2010/main" Requires="p14">
      <p:transition spd="slow" p14:dur="2000" advTm="45879"/>
    </mc:Choice>
    <mc:Fallback>
      <p:transition spd="slow" advTm="45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CEB1FC0-C8EA-4479-9363-CEB06F0C5E0A}"/>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dirty="0">
                <a:solidFill>
                  <a:srgbClr val="FFFFFF"/>
                </a:solidFill>
              </a:rPr>
              <a:t>What are the drivers of these changes?</a:t>
            </a:r>
            <a:endParaRPr lang="en-US" sz="4800" kern="1200" dirty="0">
              <a:solidFill>
                <a:srgbClr val="FFFFFF"/>
              </a:solidFill>
              <a:latin typeface="+mj-lt"/>
              <a:ea typeface="+mj-ea"/>
              <a:cs typeface="+mj-cs"/>
            </a:endParaRPr>
          </a:p>
        </p:txBody>
      </p:sp>
      <p:sp>
        <p:nvSpPr>
          <p:cNvPr id="5" name="Text Placeholder 4">
            <a:extLst>
              <a:ext uri="{FF2B5EF4-FFF2-40B4-BE49-F238E27FC236}">
                <a16:creationId xmlns:a16="http://schemas.microsoft.com/office/drawing/2014/main" id="{CBA7DC0B-32ED-4C08-A192-C3FDEE7AAA8C}"/>
              </a:ext>
            </a:extLst>
          </p:cNvPr>
          <p:cNvSpPr>
            <a:spLocks noGrp="1"/>
          </p:cNvSpPr>
          <p:nvPr>
            <p:ph type="body" idx="1"/>
          </p:nvPr>
        </p:nvSpPr>
        <p:spPr>
          <a:xfrm>
            <a:off x="674237" y="4395202"/>
            <a:ext cx="3657600" cy="915848"/>
          </a:xfrm>
        </p:spPr>
        <p:txBody>
          <a:bodyPr vert="horz" lIns="91440" tIns="45720" rIns="91440" bIns="45720" rtlCol="0">
            <a:normAutofit lnSpcReduction="10000"/>
          </a:bodyPr>
          <a:lstStyle/>
          <a:p>
            <a:pPr algn="ctr"/>
            <a:r>
              <a:rPr lang="en-US" sz="1700" dirty="0">
                <a:solidFill>
                  <a:srgbClr val="FFFFFF"/>
                </a:solidFill>
              </a:rPr>
              <a:t>Multiple interlinked changes and factors responsible – not a simple story</a:t>
            </a:r>
          </a:p>
          <a:p>
            <a:pPr algn="ctr"/>
            <a:r>
              <a:rPr lang="en-US" sz="1700" kern="1200" dirty="0">
                <a:solidFill>
                  <a:srgbClr val="FFFFFF"/>
                </a:solidFill>
                <a:latin typeface="+mn-lt"/>
                <a:ea typeface="+mn-ea"/>
                <a:cs typeface="+mn-cs"/>
              </a:rPr>
              <a:t>.</a:t>
            </a:r>
          </a:p>
        </p:txBody>
      </p:sp>
      <p:cxnSp>
        <p:nvCxnSpPr>
          <p:cNvPr id="25" name="Straight Connector 2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54C1E3A-537C-48A3-A8F4-A76ED3F74867}"/>
              </a:ext>
            </a:extLst>
          </p:cNvPr>
          <p:cNvPicPr>
            <a:picLocks noChangeAspect="1"/>
          </p:cNvPicPr>
          <p:nvPr/>
        </p:nvPicPr>
        <p:blipFill>
          <a:blip r:embed="rId5"/>
          <a:stretch>
            <a:fillRect/>
          </a:stretch>
        </p:blipFill>
        <p:spPr>
          <a:xfrm>
            <a:off x="5133618" y="1252522"/>
            <a:ext cx="6721498" cy="4519627"/>
          </a:xfrm>
          <a:prstGeom prst="rect">
            <a:avLst/>
          </a:prstGeom>
        </p:spPr>
      </p:pic>
      <p:pic>
        <p:nvPicPr>
          <p:cNvPr id="3" name="Audio 2">
            <a:hlinkClick r:id="" action="ppaction://media"/>
            <a:extLst>
              <a:ext uri="{FF2B5EF4-FFF2-40B4-BE49-F238E27FC236}">
                <a16:creationId xmlns:a16="http://schemas.microsoft.com/office/drawing/2014/main" id="{00653804-6FB9-497F-AEFE-6BDA83757C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39860582"/>
      </p:ext>
    </p:extLst>
  </p:cSld>
  <p:clrMapOvr>
    <a:masterClrMapping/>
  </p:clrMapOvr>
  <mc:AlternateContent xmlns:mc="http://schemas.openxmlformats.org/markup-compatibility/2006">
    <mc:Choice xmlns:p14="http://schemas.microsoft.com/office/powerpoint/2010/main" Requires="p14">
      <p:transition spd="slow" p14:dur="2000" advTm="13019"/>
    </mc:Choice>
    <mc:Fallback>
      <p:transition spd="slow" advTm="13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A20C-3221-42E8-A4B4-B9C479884396}"/>
              </a:ext>
            </a:extLst>
          </p:cNvPr>
          <p:cNvSpPr>
            <a:spLocks noGrp="1"/>
          </p:cNvSpPr>
          <p:nvPr>
            <p:ph type="title"/>
          </p:nvPr>
        </p:nvSpPr>
        <p:spPr>
          <a:xfrm>
            <a:off x="1109708" y="93307"/>
            <a:ext cx="10440141" cy="690464"/>
          </a:xfrm>
          <a:solidFill>
            <a:schemeClr val="bg1">
              <a:lumMod val="85000"/>
            </a:schemeClr>
          </a:solidFill>
          <a:ln>
            <a:solidFill>
              <a:schemeClr val="tx1"/>
            </a:solidFill>
          </a:ln>
        </p:spPr>
        <p:txBody>
          <a:bodyPr>
            <a:noAutofit/>
          </a:bodyPr>
          <a:lstStyle/>
          <a:p>
            <a:pPr algn="ctr"/>
            <a:r>
              <a:rPr lang="en-ZA" sz="2400" dirty="0"/>
              <a:t>What was driving the changes observed? </a:t>
            </a:r>
            <a:r>
              <a:rPr lang="en-ZA" sz="2400" dirty="0" err="1"/>
              <a:t>Gatyana</a:t>
            </a:r>
            <a:r>
              <a:rPr lang="en-ZA" sz="2400" dirty="0"/>
              <a:t>, Wild Coast, Eastern Cape</a:t>
            </a:r>
          </a:p>
        </p:txBody>
      </p:sp>
      <p:graphicFrame>
        <p:nvGraphicFramePr>
          <p:cNvPr id="3" name="Table 2">
            <a:extLst>
              <a:ext uri="{FF2B5EF4-FFF2-40B4-BE49-F238E27FC236}">
                <a16:creationId xmlns:a16="http://schemas.microsoft.com/office/drawing/2014/main" id="{43CB97E7-29E9-4B3E-B1EF-51AF09F01672}"/>
              </a:ext>
            </a:extLst>
          </p:cNvPr>
          <p:cNvGraphicFramePr>
            <a:graphicFrameLocks noGrp="1"/>
          </p:cNvGraphicFramePr>
          <p:nvPr>
            <p:extLst>
              <p:ext uri="{D42A27DB-BD31-4B8C-83A1-F6EECF244321}">
                <p14:modId xmlns:p14="http://schemas.microsoft.com/office/powerpoint/2010/main" val="4242327723"/>
              </p:ext>
            </p:extLst>
          </p:nvPr>
        </p:nvGraphicFramePr>
        <p:xfrm>
          <a:off x="1189606" y="879231"/>
          <a:ext cx="10440141" cy="3545840"/>
        </p:xfrm>
        <a:graphic>
          <a:graphicData uri="http://schemas.openxmlformats.org/drawingml/2006/table">
            <a:tbl>
              <a:tblPr firstRow="1" bandRow="1">
                <a:tableStyleId>{5C22544A-7EE6-4342-B048-85BDC9FD1C3A}</a:tableStyleId>
              </a:tblPr>
              <a:tblGrid>
                <a:gridCol w="2913085">
                  <a:extLst>
                    <a:ext uri="{9D8B030D-6E8A-4147-A177-3AD203B41FA5}">
                      <a16:colId xmlns:a16="http://schemas.microsoft.com/office/drawing/2014/main" val="1248679860"/>
                    </a:ext>
                  </a:extLst>
                </a:gridCol>
                <a:gridCol w="7527056">
                  <a:extLst>
                    <a:ext uri="{9D8B030D-6E8A-4147-A177-3AD203B41FA5}">
                      <a16:colId xmlns:a16="http://schemas.microsoft.com/office/drawing/2014/main" val="3923810474"/>
                    </a:ext>
                  </a:extLst>
                </a:gridCol>
              </a:tblGrid>
              <a:tr h="370840">
                <a:tc>
                  <a:txBody>
                    <a:bodyPr/>
                    <a:lstStyle/>
                    <a:p>
                      <a:endParaRPr lang="en-ZA" dirty="0"/>
                    </a:p>
                  </a:txBody>
                  <a:tcPr/>
                </a:tc>
                <a:tc>
                  <a:txBody>
                    <a:bodyPr/>
                    <a:lstStyle/>
                    <a:p>
                      <a:endParaRPr lang="en-ZA" dirty="0"/>
                    </a:p>
                  </a:txBody>
                  <a:tcPr/>
                </a:tc>
                <a:extLst>
                  <a:ext uri="{0D108BD9-81ED-4DB2-BD59-A6C34878D82A}">
                    <a16:rowId xmlns:a16="http://schemas.microsoft.com/office/drawing/2014/main" val="1500623677"/>
                  </a:ext>
                </a:extLst>
              </a:tr>
              <a:tr h="588370">
                <a:tc>
                  <a:txBody>
                    <a:bodyPr/>
                    <a:lstStyle/>
                    <a:p>
                      <a:r>
                        <a:rPr lang="en-ZA" sz="1600" dirty="0"/>
                        <a:t>Social-economic</a:t>
                      </a:r>
                    </a:p>
                    <a:p>
                      <a:endParaRPr lang="en-ZA" sz="1600" dirty="0"/>
                    </a:p>
                    <a:p>
                      <a:endParaRPr lang="en-ZA" sz="1600" dirty="0"/>
                    </a:p>
                  </a:txBody>
                  <a:tcPr/>
                </a:tc>
                <a:tc>
                  <a:txBody>
                    <a:bodyPr/>
                    <a:lstStyle/>
                    <a:p>
                      <a:r>
                        <a:rPr lang="en-ZA" sz="1600" dirty="0"/>
                        <a:t>Urbanisation and permanent out-migration, loss of jobs especially in mining, HIV/aids</a:t>
                      </a:r>
                    </a:p>
                    <a:p>
                      <a:endParaRPr lang="en-ZA" sz="1600" dirty="0"/>
                    </a:p>
                    <a:p>
                      <a:endParaRPr lang="en-ZA" sz="1600" dirty="0"/>
                    </a:p>
                  </a:txBody>
                  <a:tcPr/>
                </a:tc>
                <a:extLst>
                  <a:ext uri="{0D108BD9-81ED-4DB2-BD59-A6C34878D82A}">
                    <a16:rowId xmlns:a16="http://schemas.microsoft.com/office/drawing/2014/main" val="1907898036"/>
                  </a:ext>
                </a:extLst>
              </a:tr>
              <a:tr h="777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dirty="0"/>
                        <a:t>Place</a:t>
                      </a:r>
                      <a:r>
                        <a:rPr lang="en-ZA" sz="1600" baseline="0" dirty="0"/>
                        <a:t>-based</a:t>
                      </a:r>
                      <a:endParaRPr lang="en-ZA" sz="1600" dirty="0"/>
                    </a:p>
                    <a:p>
                      <a:endParaRPr lang="en-ZA"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dirty="0"/>
                        <a:t>Decline</a:t>
                      </a:r>
                      <a:r>
                        <a:rPr lang="en-ZA" sz="1600" baseline="0" dirty="0"/>
                        <a:t> in livestock, </a:t>
                      </a:r>
                      <a:r>
                        <a:rPr lang="en-ZA" sz="1600" dirty="0"/>
                        <a:t>skewed population and labour concerns, more raiding wildlife (increasing forest), decline in extension services, weather unpredictability/climate change</a:t>
                      </a:r>
                    </a:p>
                  </a:txBody>
                  <a:tcPr/>
                </a:tc>
                <a:extLst>
                  <a:ext uri="{0D108BD9-81ED-4DB2-BD59-A6C34878D82A}">
                    <a16:rowId xmlns:a16="http://schemas.microsoft.com/office/drawing/2014/main" val="4201871447"/>
                  </a:ext>
                </a:extLst>
              </a:tr>
              <a:tr h="370840">
                <a:tc>
                  <a:txBody>
                    <a:bodyPr/>
                    <a:lstStyle/>
                    <a:p>
                      <a:r>
                        <a:rPr lang="en-ZA" sz="1600" dirty="0"/>
                        <a:t>Changing perspectives and values</a:t>
                      </a:r>
                    </a:p>
                  </a:txBody>
                  <a:tcPr/>
                </a:tc>
                <a:tc>
                  <a:txBody>
                    <a:bodyPr/>
                    <a:lstStyle/>
                    <a:p>
                      <a:r>
                        <a:rPr lang="en-ZA" sz="1600" dirty="0"/>
                        <a:t>New values and ambitions, modernisation, changing family dynamics and fragmentation </a:t>
                      </a:r>
                    </a:p>
                  </a:txBody>
                  <a:tcPr/>
                </a:tc>
                <a:extLst>
                  <a:ext uri="{0D108BD9-81ED-4DB2-BD59-A6C34878D82A}">
                    <a16:rowId xmlns:a16="http://schemas.microsoft.com/office/drawing/2014/main" val="2851861354"/>
                  </a:ext>
                </a:extLst>
              </a:tr>
              <a:tr h="370840">
                <a:tc>
                  <a:txBody>
                    <a:bodyPr/>
                    <a:lstStyle/>
                    <a:p>
                      <a:r>
                        <a:rPr lang="en-ZA" sz="1600" dirty="0"/>
                        <a:t>Erosion of social capital</a:t>
                      </a:r>
                    </a:p>
                  </a:txBody>
                  <a:tcPr/>
                </a:tc>
                <a:tc>
                  <a:txBody>
                    <a:bodyPr/>
                    <a:lstStyle/>
                    <a:p>
                      <a:r>
                        <a:rPr lang="en-ZA" sz="1600" dirty="0"/>
                        <a:t>Cultural collective</a:t>
                      </a:r>
                      <a:r>
                        <a:rPr lang="en-ZA" sz="1600" baseline="0" dirty="0"/>
                        <a:t> </a:t>
                      </a:r>
                      <a:r>
                        <a:rPr lang="en-ZA" sz="1600" dirty="0"/>
                        <a:t> practices (e.g. </a:t>
                      </a:r>
                      <a:r>
                        <a:rPr lang="en-ZA" sz="1600" dirty="0" err="1"/>
                        <a:t>assoc</a:t>
                      </a:r>
                      <a:r>
                        <a:rPr lang="en-ZA" sz="1600" dirty="0"/>
                        <a:t> with farming) declining, loss of NRM institutions</a:t>
                      </a:r>
                    </a:p>
                  </a:txBody>
                  <a:tcPr/>
                </a:tc>
                <a:extLst>
                  <a:ext uri="{0D108BD9-81ED-4DB2-BD59-A6C34878D82A}">
                    <a16:rowId xmlns:a16="http://schemas.microsoft.com/office/drawing/2014/main" val="2468141352"/>
                  </a:ext>
                </a:extLst>
              </a:tr>
              <a:tr h="370840">
                <a:tc>
                  <a:txBody>
                    <a:bodyPr/>
                    <a:lstStyle/>
                    <a:p>
                      <a:r>
                        <a:rPr lang="en-ZA" sz="1600" dirty="0"/>
                        <a:t>Crime and other maladaptive behaviour</a:t>
                      </a:r>
                    </a:p>
                  </a:txBody>
                  <a:tcPr/>
                </a:tc>
                <a:tc>
                  <a:txBody>
                    <a:bodyPr/>
                    <a:lstStyle/>
                    <a:p>
                      <a:r>
                        <a:rPr lang="en-ZA" sz="1600" dirty="0"/>
                        <a:t>Theft of cattle/crops, corruption</a:t>
                      </a:r>
                    </a:p>
                  </a:txBody>
                  <a:tcPr/>
                </a:tc>
                <a:extLst>
                  <a:ext uri="{0D108BD9-81ED-4DB2-BD59-A6C34878D82A}">
                    <a16:rowId xmlns:a16="http://schemas.microsoft.com/office/drawing/2014/main" val="1953801937"/>
                  </a:ext>
                </a:extLst>
              </a:tr>
            </a:tbl>
          </a:graphicData>
        </a:graphic>
      </p:graphicFrame>
      <p:graphicFrame>
        <p:nvGraphicFramePr>
          <p:cNvPr id="4" name="Table 3">
            <a:extLst>
              <a:ext uri="{FF2B5EF4-FFF2-40B4-BE49-F238E27FC236}">
                <a16:creationId xmlns:a16="http://schemas.microsoft.com/office/drawing/2014/main" id="{511E5311-436A-4A65-82C3-7C4FF0251C9B}"/>
              </a:ext>
            </a:extLst>
          </p:cNvPr>
          <p:cNvGraphicFramePr>
            <a:graphicFrameLocks noGrp="1"/>
          </p:cNvGraphicFramePr>
          <p:nvPr/>
        </p:nvGraphicFramePr>
        <p:xfrm>
          <a:off x="2725050" y="5286772"/>
          <a:ext cx="6096000" cy="1463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681210074"/>
                    </a:ext>
                  </a:extLst>
                </a:gridCol>
                <a:gridCol w="4064000">
                  <a:extLst>
                    <a:ext uri="{9D8B030D-6E8A-4147-A177-3AD203B41FA5}">
                      <a16:colId xmlns:a16="http://schemas.microsoft.com/office/drawing/2014/main" val="1528510133"/>
                    </a:ext>
                  </a:extLst>
                </a:gridCol>
              </a:tblGrid>
              <a:tr h="370840">
                <a:tc>
                  <a:txBody>
                    <a:bodyPr/>
                    <a:lstStyle/>
                    <a:p>
                      <a:endParaRPr lang="en-ZA" dirty="0"/>
                    </a:p>
                  </a:txBody>
                  <a:tcPr/>
                </a:tc>
                <a:tc rowSpan="2">
                  <a:txBody>
                    <a:bodyPr/>
                    <a:lstStyle/>
                    <a:p>
                      <a:r>
                        <a:rPr lang="en-ZA" b="0" dirty="0"/>
                        <a:t>Betterment (</a:t>
                      </a:r>
                      <a:r>
                        <a:rPr lang="en-ZA" b="0" dirty="0" err="1"/>
                        <a:t>sep</a:t>
                      </a:r>
                      <a:r>
                        <a:rPr lang="en-ZA" b="0" dirty="0"/>
                        <a:t> of people and fields), separate development and continued neglect, no secure land rights and tenure, </a:t>
                      </a:r>
                      <a:r>
                        <a:rPr lang="en-ZA" b="0" dirty="0" err="1"/>
                        <a:t>migrancy</a:t>
                      </a:r>
                      <a:r>
                        <a:rPr lang="en-ZA" b="0" dirty="0"/>
                        <a:t>, poor  service delivery, poor</a:t>
                      </a:r>
                      <a:r>
                        <a:rPr lang="en-ZA" b="0" baseline="0" dirty="0"/>
                        <a:t> levels of education (continuing)</a:t>
                      </a:r>
                      <a:endParaRPr lang="en-ZA" b="0" dirty="0"/>
                    </a:p>
                  </a:txBody>
                  <a:tcPr/>
                </a:tc>
                <a:extLst>
                  <a:ext uri="{0D108BD9-81ED-4DB2-BD59-A6C34878D82A}">
                    <a16:rowId xmlns:a16="http://schemas.microsoft.com/office/drawing/2014/main" val="1588130351"/>
                  </a:ext>
                </a:extLst>
              </a:tr>
              <a:tr h="370840">
                <a:tc>
                  <a:txBody>
                    <a:bodyPr/>
                    <a:lstStyle/>
                    <a:p>
                      <a:r>
                        <a:rPr lang="en-ZA" dirty="0"/>
                        <a:t>Legacy of apartheid</a:t>
                      </a:r>
                    </a:p>
                  </a:txBody>
                  <a:tcPr/>
                </a:tc>
                <a:tc vMerge="1">
                  <a:txBody>
                    <a:bodyPr/>
                    <a:lstStyle/>
                    <a:p>
                      <a:endParaRPr lang="en-ZA" dirty="0"/>
                    </a:p>
                  </a:txBody>
                  <a:tcPr/>
                </a:tc>
                <a:extLst>
                  <a:ext uri="{0D108BD9-81ED-4DB2-BD59-A6C34878D82A}">
                    <a16:rowId xmlns:a16="http://schemas.microsoft.com/office/drawing/2014/main" val="2692127447"/>
                  </a:ext>
                </a:extLst>
              </a:tr>
            </a:tbl>
          </a:graphicData>
        </a:graphic>
      </p:graphicFrame>
      <p:sp>
        <p:nvSpPr>
          <p:cNvPr id="5" name="TextBox 4">
            <a:extLst>
              <a:ext uri="{FF2B5EF4-FFF2-40B4-BE49-F238E27FC236}">
                <a16:creationId xmlns:a16="http://schemas.microsoft.com/office/drawing/2014/main" id="{A546B60A-A07C-4AAE-A2D8-3F2E67B91161}"/>
              </a:ext>
            </a:extLst>
          </p:cNvPr>
          <p:cNvSpPr txBox="1"/>
          <p:nvPr/>
        </p:nvSpPr>
        <p:spPr>
          <a:xfrm>
            <a:off x="2725051" y="4839454"/>
            <a:ext cx="6019454" cy="369332"/>
          </a:xfrm>
          <a:prstGeom prst="rect">
            <a:avLst/>
          </a:prstGeom>
          <a:solidFill>
            <a:schemeClr val="bg1">
              <a:lumMod val="85000"/>
            </a:schemeClr>
          </a:solidFill>
        </p:spPr>
        <p:txBody>
          <a:bodyPr wrap="square" rtlCol="0">
            <a:spAutoFit/>
          </a:bodyPr>
          <a:lstStyle/>
          <a:p>
            <a:r>
              <a:rPr lang="en-ZA" dirty="0"/>
              <a:t>What about stagnation and path dependency? </a:t>
            </a:r>
          </a:p>
        </p:txBody>
      </p:sp>
      <p:sp>
        <p:nvSpPr>
          <p:cNvPr id="6" name="Oval 5">
            <a:extLst>
              <a:ext uri="{FF2B5EF4-FFF2-40B4-BE49-F238E27FC236}">
                <a16:creationId xmlns:a16="http://schemas.microsoft.com/office/drawing/2014/main" id="{5047A800-CFCF-450C-9F67-3A75D449CD7A}"/>
              </a:ext>
            </a:extLst>
          </p:cNvPr>
          <p:cNvSpPr/>
          <p:nvPr/>
        </p:nvSpPr>
        <p:spPr>
          <a:xfrm>
            <a:off x="9019713" y="5131293"/>
            <a:ext cx="2610034" cy="134508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This situation has been </a:t>
            </a:r>
            <a:r>
              <a:rPr lang="en-ZA" dirty="0">
                <a:solidFill>
                  <a:srgbClr val="FFC000"/>
                </a:solidFill>
              </a:rPr>
              <a:t>amplified</a:t>
            </a:r>
            <a:r>
              <a:rPr lang="en-ZA" dirty="0"/>
              <a:t> during COVID -19</a:t>
            </a:r>
          </a:p>
        </p:txBody>
      </p:sp>
      <p:sp>
        <p:nvSpPr>
          <p:cNvPr id="7" name="TextBox 6">
            <a:extLst>
              <a:ext uri="{FF2B5EF4-FFF2-40B4-BE49-F238E27FC236}">
                <a16:creationId xmlns:a16="http://schemas.microsoft.com/office/drawing/2014/main" id="{A0AB434B-13B6-465D-BB92-8F7507E6E82D}"/>
              </a:ext>
            </a:extLst>
          </p:cNvPr>
          <p:cNvSpPr txBox="1"/>
          <p:nvPr/>
        </p:nvSpPr>
        <p:spPr>
          <a:xfrm>
            <a:off x="381965" y="5344645"/>
            <a:ext cx="1701478" cy="923330"/>
          </a:xfrm>
          <a:prstGeom prst="rect">
            <a:avLst/>
          </a:prstGeom>
          <a:noFill/>
        </p:spPr>
        <p:txBody>
          <a:bodyPr wrap="square" rtlCol="0">
            <a:spAutoFit/>
          </a:bodyPr>
          <a:lstStyle/>
          <a:p>
            <a:r>
              <a:rPr lang="en-ZA" dirty="0"/>
              <a:t>(From; Shackleton and Luckert, 2015)</a:t>
            </a:r>
          </a:p>
        </p:txBody>
      </p:sp>
      <p:pic>
        <p:nvPicPr>
          <p:cNvPr id="10" name="Audio 9">
            <a:hlinkClick r:id="" action="ppaction://media"/>
            <a:extLst>
              <a:ext uri="{FF2B5EF4-FFF2-40B4-BE49-F238E27FC236}">
                <a16:creationId xmlns:a16="http://schemas.microsoft.com/office/drawing/2014/main" id="{81CE1665-EF5B-4933-AEE1-29331E0DDA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87296822"/>
      </p:ext>
    </p:extLst>
  </p:cSld>
  <p:clrMapOvr>
    <a:masterClrMapping/>
  </p:clrMapOvr>
  <mc:AlternateContent xmlns:mc="http://schemas.openxmlformats.org/markup-compatibility/2006">
    <mc:Choice xmlns:p14="http://schemas.microsoft.com/office/powerpoint/2010/main" Requires="p14">
      <p:transition spd="slow" p14:dur="2000" advTm="108186"/>
    </mc:Choice>
    <mc:Fallback>
      <p:transition spd="slow" advTm="108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CEB1FC0-C8EA-4479-9363-CEB06F0C5E0A}"/>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dirty="0">
                <a:solidFill>
                  <a:srgbClr val="FFFFFF"/>
                </a:solidFill>
              </a:rPr>
              <a:t>About this talk</a:t>
            </a:r>
            <a:endParaRPr lang="en-US" sz="4800" kern="1200" dirty="0">
              <a:solidFill>
                <a:srgbClr val="FFFFFF"/>
              </a:solidFill>
              <a:latin typeface="+mj-lt"/>
              <a:ea typeface="+mj-ea"/>
              <a:cs typeface="+mj-cs"/>
            </a:endParaRPr>
          </a:p>
        </p:txBody>
      </p:sp>
      <p:sp>
        <p:nvSpPr>
          <p:cNvPr id="5" name="Text Placeholder 4">
            <a:extLst>
              <a:ext uri="{FF2B5EF4-FFF2-40B4-BE49-F238E27FC236}">
                <a16:creationId xmlns:a16="http://schemas.microsoft.com/office/drawing/2014/main" id="{CBA7DC0B-32ED-4C08-A192-C3FDEE7AAA8C}"/>
              </a:ext>
            </a:extLst>
          </p:cNvPr>
          <p:cNvSpPr>
            <a:spLocks noGrp="1"/>
          </p:cNvSpPr>
          <p:nvPr>
            <p:ph type="body" idx="1"/>
          </p:nvPr>
        </p:nvSpPr>
        <p:spPr>
          <a:xfrm>
            <a:off x="674237" y="4170501"/>
            <a:ext cx="3657600" cy="1525597"/>
          </a:xfrm>
        </p:spPr>
        <p:txBody>
          <a:bodyPr vert="horz" lIns="91440" tIns="45720" rIns="91440" bIns="45720" rtlCol="0">
            <a:normAutofit/>
          </a:bodyPr>
          <a:lstStyle/>
          <a:p>
            <a:pPr algn="ctr"/>
            <a:r>
              <a:rPr lang="en-US" sz="1700" kern="1200" dirty="0">
                <a:solidFill>
                  <a:srgbClr val="FFFFFF"/>
                </a:solidFill>
                <a:latin typeface="+mn-lt"/>
                <a:ea typeface="+mn-ea"/>
                <a:cs typeface="+mn-cs"/>
              </a:rPr>
              <a:t>Over half a million households in South Africa’s former homelands disengaged from farming between 2011 and 2016, according to Statistics South Africa. This represents a loss of one in five crop farming households.</a:t>
            </a:r>
          </a:p>
        </p:txBody>
      </p:sp>
      <p:cxnSp>
        <p:nvCxnSpPr>
          <p:cNvPr id="25" name="Straight Connector 2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A440C73-F210-41A7-AB4E-7E20D2CE87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3516"/>
          <a:stretch/>
        </p:blipFill>
        <p:spPr>
          <a:xfrm>
            <a:off x="5153822" y="591312"/>
            <a:ext cx="6553545" cy="5683318"/>
          </a:xfrm>
          <a:prstGeom prst="rect">
            <a:avLst/>
          </a:prstGeom>
        </p:spPr>
      </p:pic>
      <p:pic>
        <p:nvPicPr>
          <p:cNvPr id="14" name="Audio 13">
            <a:hlinkClick r:id="" action="ppaction://media"/>
            <a:extLst>
              <a:ext uri="{FF2B5EF4-FFF2-40B4-BE49-F238E27FC236}">
                <a16:creationId xmlns:a16="http://schemas.microsoft.com/office/drawing/2014/main" id="{ABFC577C-AE88-4D29-B98F-799B5F3190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50709871"/>
      </p:ext>
    </p:extLst>
  </p:cSld>
  <p:clrMapOvr>
    <a:masterClrMapping/>
  </p:clrMapOvr>
  <mc:AlternateContent xmlns:mc="http://schemas.openxmlformats.org/markup-compatibility/2006">
    <mc:Choice xmlns:p14="http://schemas.microsoft.com/office/powerpoint/2010/main" Requires="p14">
      <p:transition spd="slow" p14:dur="2000" advTm="31385"/>
    </mc:Choice>
    <mc:Fallback>
      <p:transition spd="slow" advTm="31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BD73F3-92F2-4FD3-A64E-32DDBDD1B742}"/>
              </a:ext>
            </a:extLst>
          </p:cNvPr>
          <p:cNvSpPr>
            <a:spLocks noGrp="1"/>
          </p:cNvSpPr>
          <p:nvPr>
            <p:ph idx="1"/>
          </p:nvPr>
        </p:nvSpPr>
        <p:spPr>
          <a:xfrm>
            <a:off x="445193" y="331296"/>
            <a:ext cx="11164422" cy="5806595"/>
          </a:xfrm>
        </p:spPr>
        <p:txBody>
          <a:bodyPr>
            <a:normAutofit/>
          </a:bodyPr>
          <a:lstStyle/>
          <a:p>
            <a:pPr marL="0" indent="0">
              <a:buNone/>
            </a:pPr>
            <a:r>
              <a:rPr lang="en-ZA" sz="2400" dirty="0"/>
              <a:t>Drivers and vulnerabilities  - some of these are on-going in rural livelihood, some are ‘new’ and some are exacerbated by changes in for example climate and policy. </a:t>
            </a:r>
          </a:p>
          <a:p>
            <a:endParaRPr lang="en-ZA" dirty="0"/>
          </a:p>
          <a:p>
            <a:endParaRPr lang="en-ZA" dirty="0"/>
          </a:p>
          <a:p>
            <a:endParaRPr lang="en-ZA" dirty="0"/>
          </a:p>
          <a:p>
            <a:pPr lvl="1"/>
            <a:endParaRPr lang="en-ZA" dirty="0"/>
          </a:p>
        </p:txBody>
      </p:sp>
      <p:sp>
        <p:nvSpPr>
          <p:cNvPr id="5" name="Oval 4">
            <a:extLst>
              <a:ext uri="{FF2B5EF4-FFF2-40B4-BE49-F238E27FC236}">
                <a16:creationId xmlns:a16="http://schemas.microsoft.com/office/drawing/2014/main" id="{D88B98C6-D2E0-45A6-BDED-7F6C1B7777BB}"/>
              </a:ext>
            </a:extLst>
          </p:cNvPr>
          <p:cNvSpPr/>
          <p:nvPr/>
        </p:nvSpPr>
        <p:spPr>
          <a:xfrm>
            <a:off x="4601137" y="2728315"/>
            <a:ext cx="3727174" cy="1043959"/>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ZA" dirty="0"/>
              <a:t>Limited and unequal levels of extension services and support  </a:t>
            </a:r>
          </a:p>
        </p:txBody>
      </p:sp>
      <p:sp>
        <p:nvSpPr>
          <p:cNvPr id="6" name="Oval 5">
            <a:extLst>
              <a:ext uri="{FF2B5EF4-FFF2-40B4-BE49-F238E27FC236}">
                <a16:creationId xmlns:a16="http://schemas.microsoft.com/office/drawing/2014/main" id="{8275997B-4C83-458C-A4ED-5784E93C2CBA}"/>
              </a:ext>
            </a:extLst>
          </p:cNvPr>
          <p:cNvSpPr/>
          <p:nvPr/>
        </p:nvSpPr>
        <p:spPr>
          <a:xfrm>
            <a:off x="5936972" y="3777445"/>
            <a:ext cx="3299791" cy="1222513"/>
          </a:xfrm>
          <a:prstGeom prst="ellipse">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ZA" dirty="0"/>
              <a:t>Poor governance and pervasive inequality</a:t>
            </a:r>
          </a:p>
        </p:txBody>
      </p:sp>
      <p:sp>
        <p:nvSpPr>
          <p:cNvPr id="7" name="Oval 6">
            <a:extLst>
              <a:ext uri="{FF2B5EF4-FFF2-40B4-BE49-F238E27FC236}">
                <a16:creationId xmlns:a16="http://schemas.microsoft.com/office/drawing/2014/main" id="{3764424C-65A1-4423-9098-3ABCBC4C7E11}"/>
              </a:ext>
            </a:extLst>
          </p:cNvPr>
          <p:cNvSpPr/>
          <p:nvPr/>
        </p:nvSpPr>
        <p:spPr>
          <a:xfrm>
            <a:off x="2500784" y="5077710"/>
            <a:ext cx="3001618" cy="79802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ZA"/>
              <a:t>Land degradation</a:t>
            </a:r>
            <a:endParaRPr lang="en-ZA" dirty="0"/>
          </a:p>
        </p:txBody>
      </p:sp>
      <p:sp>
        <p:nvSpPr>
          <p:cNvPr id="8" name="Oval 7">
            <a:extLst>
              <a:ext uri="{FF2B5EF4-FFF2-40B4-BE49-F238E27FC236}">
                <a16:creationId xmlns:a16="http://schemas.microsoft.com/office/drawing/2014/main" id="{A3AB5923-6580-4BDE-9E7C-34E1B72D5DAF}"/>
              </a:ext>
            </a:extLst>
          </p:cNvPr>
          <p:cNvSpPr/>
          <p:nvPr/>
        </p:nvSpPr>
        <p:spPr>
          <a:xfrm>
            <a:off x="9634923" y="4429944"/>
            <a:ext cx="2574235" cy="94966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ZA"/>
              <a:t>Unreliable markets</a:t>
            </a:r>
            <a:endParaRPr lang="en-ZA" dirty="0"/>
          </a:p>
        </p:txBody>
      </p:sp>
      <p:sp>
        <p:nvSpPr>
          <p:cNvPr id="9" name="Oval 8">
            <a:extLst>
              <a:ext uri="{FF2B5EF4-FFF2-40B4-BE49-F238E27FC236}">
                <a16:creationId xmlns:a16="http://schemas.microsoft.com/office/drawing/2014/main" id="{B3AF9782-2472-4D6D-B8A7-0CAA592B3F93}"/>
              </a:ext>
            </a:extLst>
          </p:cNvPr>
          <p:cNvSpPr/>
          <p:nvPr/>
        </p:nvSpPr>
        <p:spPr>
          <a:xfrm>
            <a:off x="8726471" y="3567873"/>
            <a:ext cx="3299791" cy="9255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a:t>Conflict and economic shocks </a:t>
            </a:r>
            <a:endParaRPr lang="en-GB" dirty="0"/>
          </a:p>
        </p:txBody>
      </p:sp>
      <p:sp>
        <p:nvSpPr>
          <p:cNvPr id="10" name="Oval 9">
            <a:extLst>
              <a:ext uri="{FF2B5EF4-FFF2-40B4-BE49-F238E27FC236}">
                <a16:creationId xmlns:a16="http://schemas.microsoft.com/office/drawing/2014/main" id="{9558DD51-29F1-408C-9E3A-F7CE2043E587}"/>
              </a:ext>
            </a:extLst>
          </p:cNvPr>
          <p:cNvSpPr/>
          <p:nvPr/>
        </p:nvSpPr>
        <p:spPr>
          <a:xfrm>
            <a:off x="146703" y="4187354"/>
            <a:ext cx="3001618" cy="1015384"/>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dirty="0"/>
              <a:t>Poor health and nutrition (HIV/AIDS) </a:t>
            </a:r>
          </a:p>
        </p:txBody>
      </p:sp>
      <p:sp>
        <p:nvSpPr>
          <p:cNvPr id="11" name="Oval 10">
            <a:extLst>
              <a:ext uri="{FF2B5EF4-FFF2-40B4-BE49-F238E27FC236}">
                <a16:creationId xmlns:a16="http://schemas.microsoft.com/office/drawing/2014/main" id="{60406BED-6784-4F16-A5C3-98F9DD6C027B}"/>
              </a:ext>
            </a:extLst>
          </p:cNvPr>
          <p:cNvSpPr/>
          <p:nvPr/>
        </p:nvSpPr>
        <p:spPr>
          <a:xfrm>
            <a:off x="2089580" y="3059710"/>
            <a:ext cx="2837208" cy="1500458"/>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dirty="0"/>
              <a:t>Low levels of assets and safety nets for recovery</a:t>
            </a:r>
            <a:endParaRPr lang="en-ZA" dirty="0"/>
          </a:p>
        </p:txBody>
      </p:sp>
      <p:sp>
        <p:nvSpPr>
          <p:cNvPr id="12" name="Oval 11">
            <a:extLst>
              <a:ext uri="{FF2B5EF4-FFF2-40B4-BE49-F238E27FC236}">
                <a16:creationId xmlns:a16="http://schemas.microsoft.com/office/drawing/2014/main" id="{7CCD7746-F1C2-48AD-9CC3-5B9BB3AEB9D4}"/>
              </a:ext>
            </a:extLst>
          </p:cNvPr>
          <p:cNvSpPr/>
          <p:nvPr/>
        </p:nvSpPr>
        <p:spPr>
          <a:xfrm>
            <a:off x="4601137" y="4529220"/>
            <a:ext cx="2110823" cy="703671"/>
          </a:xfrm>
          <a:prstGeom prst="ellipse">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dirty="0"/>
              <a:t>Insecure tenure</a:t>
            </a:r>
            <a:endParaRPr lang="en-ZA" dirty="0"/>
          </a:p>
        </p:txBody>
      </p:sp>
      <p:sp>
        <p:nvSpPr>
          <p:cNvPr id="13" name="Oval 12">
            <a:extLst>
              <a:ext uri="{FF2B5EF4-FFF2-40B4-BE49-F238E27FC236}">
                <a16:creationId xmlns:a16="http://schemas.microsoft.com/office/drawing/2014/main" id="{0780EC90-B048-4F0B-B4AA-C543268730B9}"/>
              </a:ext>
            </a:extLst>
          </p:cNvPr>
          <p:cNvSpPr/>
          <p:nvPr/>
        </p:nvSpPr>
        <p:spPr>
          <a:xfrm>
            <a:off x="6863787" y="1667316"/>
            <a:ext cx="4944538" cy="914048"/>
          </a:xfrm>
          <a:prstGeom prst="ellipse">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Lack of policy support to small-scale producers – especially long-term</a:t>
            </a:r>
            <a:endParaRPr lang="en-ZA" dirty="0"/>
          </a:p>
        </p:txBody>
      </p:sp>
      <p:sp>
        <p:nvSpPr>
          <p:cNvPr id="14" name="Oval 13">
            <a:extLst>
              <a:ext uri="{FF2B5EF4-FFF2-40B4-BE49-F238E27FC236}">
                <a16:creationId xmlns:a16="http://schemas.microsoft.com/office/drawing/2014/main" id="{09F52F0A-72C0-4815-99FD-77E8B3137139}"/>
              </a:ext>
            </a:extLst>
          </p:cNvPr>
          <p:cNvSpPr/>
          <p:nvPr/>
        </p:nvSpPr>
        <p:spPr>
          <a:xfrm>
            <a:off x="7709983" y="2529386"/>
            <a:ext cx="2574235" cy="914048"/>
          </a:xfrm>
          <a:prstGeom prst="ellipse">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Shortfalls in institutional capacities</a:t>
            </a:r>
            <a:endParaRPr lang="en-ZA" dirty="0"/>
          </a:p>
        </p:txBody>
      </p:sp>
      <p:sp>
        <p:nvSpPr>
          <p:cNvPr id="15" name="Oval 14">
            <a:extLst>
              <a:ext uri="{FF2B5EF4-FFF2-40B4-BE49-F238E27FC236}">
                <a16:creationId xmlns:a16="http://schemas.microsoft.com/office/drawing/2014/main" id="{5C46BB1B-040E-4C96-A2E2-F4F52C973C34}"/>
              </a:ext>
            </a:extLst>
          </p:cNvPr>
          <p:cNvSpPr/>
          <p:nvPr/>
        </p:nvSpPr>
        <p:spPr>
          <a:xfrm>
            <a:off x="4683310" y="1970353"/>
            <a:ext cx="2376428" cy="823100"/>
          </a:xfrm>
          <a:prstGeom prst="ellipse">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Urban bias in policy making</a:t>
            </a:r>
            <a:endParaRPr lang="en-ZA" dirty="0"/>
          </a:p>
        </p:txBody>
      </p:sp>
      <p:sp>
        <p:nvSpPr>
          <p:cNvPr id="16" name="Oval 15">
            <a:extLst>
              <a:ext uri="{FF2B5EF4-FFF2-40B4-BE49-F238E27FC236}">
                <a16:creationId xmlns:a16="http://schemas.microsoft.com/office/drawing/2014/main" id="{F1CFBCD4-FFFA-40B7-82D9-4470E4FDC126}"/>
              </a:ext>
            </a:extLst>
          </p:cNvPr>
          <p:cNvSpPr/>
          <p:nvPr/>
        </p:nvSpPr>
        <p:spPr>
          <a:xfrm>
            <a:off x="601715" y="2276336"/>
            <a:ext cx="2499543" cy="1061943"/>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Changes in local social-ecological dynamics</a:t>
            </a:r>
          </a:p>
        </p:txBody>
      </p:sp>
      <p:sp>
        <p:nvSpPr>
          <p:cNvPr id="17" name="Oval 16">
            <a:extLst>
              <a:ext uri="{FF2B5EF4-FFF2-40B4-BE49-F238E27FC236}">
                <a16:creationId xmlns:a16="http://schemas.microsoft.com/office/drawing/2014/main" id="{5054FCE8-F212-4865-A8E4-9A69DCB40FD7}"/>
              </a:ext>
            </a:extLst>
          </p:cNvPr>
          <p:cNvSpPr/>
          <p:nvPr/>
        </p:nvSpPr>
        <p:spPr>
          <a:xfrm>
            <a:off x="325887" y="5343542"/>
            <a:ext cx="3150705" cy="1183162"/>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dirty="0"/>
              <a:t>Youth unemployment and social conflict</a:t>
            </a:r>
          </a:p>
        </p:txBody>
      </p:sp>
      <p:sp>
        <p:nvSpPr>
          <p:cNvPr id="18" name="Oval 17">
            <a:extLst>
              <a:ext uri="{FF2B5EF4-FFF2-40B4-BE49-F238E27FC236}">
                <a16:creationId xmlns:a16="http://schemas.microsoft.com/office/drawing/2014/main" id="{C4B0794B-35A0-41E4-866C-2B928DC5A151}"/>
              </a:ext>
            </a:extLst>
          </p:cNvPr>
          <p:cNvSpPr/>
          <p:nvPr/>
        </p:nvSpPr>
        <p:spPr>
          <a:xfrm>
            <a:off x="5014636" y="4989147"/>
            <a:ext cx="6893469" cy="1862219"/>
          </a:xfrm>
          <a:prstGeom prst="ellipse">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dirty="0"/>
              <a:t>Inappropriate policies to some contexts such as commercialisation/intensification/ monocrops which could drive inequality, or promotion of non-food crops which could affect food diversity and security</a:t>
            </a:r>
          </a:p>
        </p:txBody>
      </p:sp>
      <p:sp>
        <p:nvSpPr>
          <p:cNvPr id="19" name="Oval 18">
            <a:extLst>
              <a:ext uri="{FF2B5EF4-FFF2-40B4-BE49-F238E27FC236}">
                <a16:creationId xmlns:a16="http://schemas.microsoft.com/office/drawing/2014/main" id="{5F50B297-408B-4BF5-A9F0-316A2E46E805}"/>
              </a:ext>
            </a:extLst>
          </p:cNvPr>
          <p:cNvSpPr/>
          <p:nvPr/>
        </p:nvSpPr>
        <p:spPr>
          <a:xfrm>
            <a:off x="9738189" y="2661929"/>
            <a:ext cx="2196548" cy="85911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Climate changes</a:t>
            </a:r>
          </a:p>
        </p:txBody>
      </p:sp>
      <p:sp>
        <p:nvSpPr>
          <p:cNvPr id="2" name="Oval 1">
            <a:extLst>
              <a:ext uri="{FF2B5EF4-FFF2-40B4-BE49-F238E27FC236}">
                <a16:creationId xmlns:a16="http://schemas.microsoft.com/office/drawing/2014/main" id="{BA692642-9F6D-4CAF-9055-254110505DF0}"/>
              </a:ext>
            </a:extLst>
          </p:cNvPr>
          <p:cNvSpPr/>
          <p:nvPr/>
        </p:nvSpPr>
        <p:spPr>
          <a:xfrm>
            <a:off x="10988005" y="3241329"/>
            <a:ext cx="1271491" cy="63057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t>Extreme events</a:t>
            </a:r>
          </a:p>
        </p:txBody>
      </p:sp>
      <p:sp>
        <p:nvSpPr>
          <p:cNvPr id="4" name="Rectangle 3">
            <a:extLst>
              <a:ext uri="{FF2B5EF4-FFF2-40B4-BE49-F238E27FC236}">
                <a16:creationId xmlns:a16="http://schemas.microsoft.com/office/drawing/2014/main" id="{F92D9467-FB46-4B16-984A-D4C6A66F48AE}"/>
              </a:ext>
            </a:extLst>
          </p:cNvPr>
          <p:cNvSpPr/>
          <p:nvPr/>
        </p:nvSpPr>
        <p:spPr>
          <a:xfrm>
            <a:off x="678426" y="1189703"/>
            <a:ext cx="10933471" cy="358564"/>
          </a:xfrm>
          <a:prstGeom prst="rect">
            <a:avLst/>
          </a:prstGeom>
          <a:gradFill flip="none" rotWithShape="1">
            <a:gsLst>
              <a:gs pos="14000">
                <a:schemeClr val="accent1">
                  <a:lumMod val="5000"/>
                  <a:lumOff val="95000"/>
                  <a:alpha val="97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rPr>
              <a:t>Local                                                                          National                                                                               Global </a:t>
            </a:r>
          </a:p>
        </p:txBody>
      </p:sp>
      <p:pic>
        <p:nvPicPr>
          <p:cNvPr id="20" name="Audio 19">
            <a:hlinkClick r:id="" action="ppaction://media"/>
            <a:extLst>
              <a:ext uri="{FF2B5EF4-FFF2-40B4-BE49-F238E27FC236}">
                <a16:creationId xmlns:a16="http://schemas.microsoft.com/office/drawing/2014/main" id="{E3B311FD-F157-4465-96EA-6539F9BB5C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54176037"/>
      </p:ext>
    </p:extLst>
  </p:cSld>
  <p:clrMapOvr>
    <a:masterClrMapping/>
  </p:clrMapOvr>
  <mc:AlternateContent xmlns:mc="http://schemas.openxmlformats.org/markup-compatibility/2006">
    <mc:Choice xmlns:p14="http://schemas.microsoft.com/office/powerpoint/2010/main" Requires="p14">
      <p:transition spd="slow" p14:dur="2000" advTm="47541"/>
    </mc:Choice>
    <mc:Fallback>
      <p:transition spd="slow" advTm="47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05F63-AE8B-457D-BE92-5D425EB3F426}"/>
              </a:ext>
            </a:extLst>
          </p:cNvPr>
          <p:cNvSpPr>
            <a:spLocks noGrp="1"/>
          </p:cNvSpPr>
          <p:nvPr>
            <p:ph type="title"/>
          </p:nvPr>
        </p:nvSpPr>
        <p:spPr/>
        <p:txBody>
          <a:bodyPr/>
          <a:lstStyle/>
          <a:p>
            <a:endParaRPr lang="en-ZA"/>
          </a:p>
        </p:txBody>
      </p:sp>
      <p:pic>
        <p:nvPicPr>
          <p:cNvPr id="3" name="Picture 2">
            <a:extLst>
              <a:ext uri="{FF2B5EF4-FFF2-40B4-BE49-F238E27FC236}">
                <a16:creationId xmlns:a16="http://schemas.microsoft.com/office/drawing/2014/main" id="{73E5872A-A3F3-4524-9BB7-6C0339020890}"/>
              </a:ext>
            </a:extLst>
          </p:cNvPr>
          <p:cNvPicPr>
            <a:picLocks noChangeAspect="1"/>
          </p:cNvPicPr>
          <p:nvPr/>
        </p:nvPicPr>
        <p:blipFill>
          <a:blip r:embed="rId5"/>
          <a:stretch>
            <a:fillRect/>
          </a:stretch>
        </p:blipFill>
        <p:spPr>
          <a:xfrm>
            <a:off x="838200" y="782114"/>
            <a:ext cx="10253098" cy="5293771"/>
          </a:xfrm>
          <a:prstGeom prst="rect">
            <a:avLst/>
          </a:prstGeom>
        </p:spPr>
      </p:pic>
      <p:sp>
        <p:nvSpPr>
          <p:cNvPr id="4" name="Rectangle 3">
            <a:extLst>
              <a:ext uri="{FF2B5EF4-FFF2-40B4-BE49-F238E27FC236}">
                <a16:creationId xmlns:a16="http://schemas.microsoft.com/office/drawing/2014/main" id="{DE357508-9E6E-447B-ADAE-E9AD006D0FEB}"/>
              </a:ext>
            </a:extLst>
          </p:cNvPr>
          <p:cNvSpPr/>
          <p:nvPr/>
        </p:nvSpPr>
        <p:spPr>
          <a:xfrm>
            <a:off x="320953" y="6308208"/>
            <a:ext cx="3028265" cy="369332"/>
          </a:xfrm>
          <a:prstGeom prst="rect">
            <a:avLst/>
          </a:prstGeom>
        </p:spPr>
        <p:txBody>
          <a:bodyPr wrap="none">
            <a:spAutoFit/>
          </a:bodyPr>
          <a:lstStyle/>
          <a:p>
            <a:r>
              <a:rPr lang="en-ZA" dirty="0"/>
              <a:t>(From: Blair et al. 2018; </a:t>
            </a:r>
            <a:r>
              <a:rPr lang="en-ZA" i="1" dirty="0"/>
              <a:t>LAND</a:t>
            </a:r>
            <a:r>
              <a:rPr lang="en-ZA" dirty="0"/>
              <a:t>)</a:t>
            </a:r>
          </a:p>
        </p:txBody>
      </p:sp>
      <p:pic>
        <p:nvPicPr>
          <p:cNvPr id="6" name="Audio 5">
            <a:hlinkClick r:id="" action="ppaction://media"/>
            <a:extLst>
              <a:ext uri="{FF2B5EF4-FFF2-40B4-BE49-F238E27FC236}">
                <a16:creationId xmlns:a16="http://schemas.microsoft.com/office/drawing/2014/main" id="{11CD79D2-127A-4B2B-800E-549ABE90C3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11749749"/>
      </p:ext>
    </p:extLst>
  </p:cSld>
  <p:clrMapOvr>
    <a:masterClrMapping/>
  </p:clrMapOvr>
  <mc:AlternateContent xmlns:mc="http://schemas.openxmlformats.org/markup-compatibility/2006">
    <mc:Choice xmlns:p14="http://schemas.microsoft.com/office/powerpoint/2010/main" Requires="p14">
      <p:transition spd="slow" p14:dur="2000" advTm="32943"/>
    </mc:Choice>
    <mc:Fallback>
      <p:transition spd="slow" advTm="32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341621"/>
            <a:ext cx="6934200" cy="5623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1624615" y="219551"/>
            <a:ext cx="8662386" cy="1041077"/>
          </a:xfrm>
          <a:solidFill>
            <a:schemeClr val="bg1">
              <a:lumMod val="85000"/>
            </a:schemeClr>
          </a:solidFill>
          <a:ln>
            <a:solidFill>
              <a:schemeClr val="tx1"/>
            </a:solidFill>
          </a:ln>
        </p:spPr>
        <p:txBody>
          <a:bodyPr>
            <a:normAutofit fontScale="90000"/>
          </a:bodyPr>
          <a:lstStyle/>
          <a:p>
            <a:r>
              <a:rPr lang="en-US" sz="2400" dirty="0"/>
              <a:t>Drivers and livelihood and landscape change in </a:t>
            </a:r>
            <a:r>
              <a:rPr lang="en-US" sz="2400" dirty="0" err="1"/>
              <a:t>Tshivulani</a:t>
            </a:r>
            <a:r>
              <a:rPr lang="en-US" sz="2400" dirty="0"/>
              <a:t> (SA)(also done for  </a:t>
            </a:r>
            <a:r>
              <a:rPr lang="en-US" sz="2400" dirty="0" err="1"/>
              <a:t>Marwendo</a:t>
            </a:r>
            <a:r>
              <a:rPr lang="en-US" sz="2400" dirty="0"/>
              <a:t>, Zimbabwe) over 30 years (human-environmental timelines)</a:t>
            </a:r>
          </a:p>
        </p:txBody>
      </p:sp>
      <p:sp>
        <p:nvSpPr>
          <p:cNvPr id="5" name="Rectangle 4"/>
          <p:cNvSpPr/>
          <p:nvPr/>
        </p:nvSpPr>
        <p:spPr>
          <a:xfrm>
            <a:off x="9099030" y="1364106"/>
            <a:ext cx="1066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a:t>
            </a:r>
          </a:p>
        </p:txBody>
      </p:sp>
      <p:sp>
        <p:nvSpPr>
          <p:cNvPr id="6" name="Rectangle 5"/>
          <p:cNvSpPr/>
          <p:nvPr/>
        </p:nvSpPr>
        <p:spPr>
          <a:xfrm>
            <a:off x="9372600" y="6019800"/>
            <a:ext cx="1219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Hanging in</a:t>
            </a:r>
          </a:p>
        </p:txBody>
      </p:sp>
      <p:sp>
        <p:nvSpPr>
          <p:cNvPr id="8" name="Rectangle 7"/>
          <p:cNvSpPr/>
          <p:nvPr/>
        </p:nvSpPr>
        <p:spPr>
          <a:xfrm>
            <a:off x="2438400" y="4789982"/>
            <a:ext cx="6629400" cy="1905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CC94CAF-C4A7-48CB-9710-41087F5588AD}"/>
              </a:ext>
            </a:extLst>
          </p:cNvPr>
          <p:cNvSpPr/>
          <p:nvPr/>
        </p:nvSpPr>
        <p:spPr>
          <a:xfrm>
            <a:off x="9490388" y="2936948"/>
            <a:ext cx="2444106" cy="24324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a:solidFill>
                  <a:schemeClr val="tx1"/>
                </a:solidFill>
              </a:rPr>
              <a:t>From: </a:t>
            </a:r>
            <a:r>
              <a:rPr lang="en-ZA" sz="1400" dirty="0" err="1">
                <a:solidFill>
                  <a:schemeClr val="tx1"/>
                </a:solidFill>
              </a:rPr>
              <a:t>Masunungure</a:t>
            </a:r>
            <a:r>
              <a:rPr lang="en-ZA" sz="1400" dirty="0">
                <a:solidFill>
                  <a:schemeClr val="tx1"/>
                </a:solidFill>
              </a:rPr>
              <a:t>, C &amp; Shackleton, S.E. (2018) Land., </a:t>
            </a:r>
            <a:r>
              <a:rPr lang="en-US" sz="1400" dirty="0">
                <a:solidFill>
                  <a:schemeClr val="tx1"/>
                </a:solidFill>
                <a:latin typeface="Calibri Light" panose="020F0302020204030204" pitchFamily="34" charset="0"/>
                <a:cs typeface="Calibri Light" panose="020F0302020204030204" pitchFamily="34" charset="0"/>
              </a:rPr>
              <a:t>Exploring Long-Term Livelihood and Landscape Change in Two Semi-Arid Sites in Southern Africa: Drivers and Consequences for</a:t>
            </a:r>
          </a:p>
          <a:p>
            <a:pPr lvl="1"/>
            <a:r>
              <a:rPr lang="en-ZA" sz="1400" dirty="0">
                <a:solidFill>
                  <a:schemeClr val="tx1"/>
                </a:solidFill>
                <a:latin typeface="Calibri Light" panose="020F0302020204030204" pitchFamily="34" charset="0"/>
                <a:cs typeface="Calibri Light" panose="020F0302020204030204" pitchFamily="34" charset="0"/>
              </a:rPr>
              <a:t>Social–Ecological Vulnerability</a:t>
            </a:r>
          </a:p>
          <a:p>
            <a:pPr algn="ctr"/>
            <a:endParaRPr lang="en-ZA" dirty="0"/>
          </a:p>
        </p:txBody>
      </p:sp>
      <p:pic>
        <p:nvPicPr>
          <p:cNvPr id="10" name="Audio 9">
            <a:hlinkClick r:id="" action="ppaction://media"/>
            <a:extLst>
              <a:ext uri="{FF2B5EF4-FFF2-40B4-BE49-F238E27FC236}">
                <a16:creationId xmlns:a16="http://schemas.microsoft.com/office/drawing/2014/main" id="{64F0014D-2087-44F1-AD21-13CEB2458A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98958311"/>
      </p:ext>
    </p:extLst>
  </p:cSld>
  <p:clrMapOvr>
    <a:masterClrMapping/>
  </p:clrMapOvr>
  <mc:AlternateContent xmlns:mc="http://schemas.openxmlformats.org/markup-compatibility/2006">
    <mc:Choice xmlns:p14="http://schemas.microsoft.com/office/powerpoint/2010/main" Requires="p14">
      <p:transition spd="slow" p14:dur="2000" advTm="23754"/>
    </mc:Choice>
    <mc:Fallback>
      <p:transition spd="slow" advTm="23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6140" y="358506"/>
            <a:ext cx="9170693" cy="711123"/>
          </a:xfrm>
          <a:solidFill>
            <a:schemeClr val="bg1">
              <a:lumMod val="95000"/>
            </a:schemeClr>
          </a:solidFill>
          <a:ln>
            <a:solidFill>
              <a:schemeClr val="tx1"/>
            </a:solidFill>
          </a:ln>
        </p:spPr>
        <p:txBody>
          <a:bodyPr>
            <a:normAutofit/>
          </a:bodyPr>
          <a:lstStyle/>
          <a:p>
            <a:r>
              <a:rPr lang="en-GB" sz="2700" dirty="0">
                <a:latin typeface="+mn-lt"/>
              </a:rPr>
              <a:t>Climate shocks also important</a:t>
            </a:r>
          </a:p>
        </p:txBody>
      </p:sp>
      <p:graphicFrame>
        <p:nvGraphicFramePr>
          <p:cNvPr id="5" name="Chart 4"/>
          <p:cNvGraphicFramePr>
            <a:graphicFrameLocks/>
          </p:cNvGraphicFramePr>
          <p:nvPr>
            <p:extLst>
              <p:ext uri="{D42A27DB-BD31-4B8C-83A1-F6EECF244321}">
                <p14:modId xmlns:p14="http://schemas.microsoft.com/office/powerpoint/2010/main" val="3579417293"/>
              </p:ext>
            </p:extLst>
          </p:nvPr>
        </p:nvGraphicFramePr>
        <p:xfrm>
          <a:off x="1959047" y="1620640"/>
          <a:ext cx="8875391" cy="4632787"/>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Box 5"/>
          <p:cNvSpPr txBox="1"/>
          <p:nvPr/>
        </p:nvSpPr>
        <p:spPr>
          <a:xfrm>
            <a:off x="1792610" y="6253427"/>
            <a:ext cx="2317477" cy="300082"/>
          </a:xfrm>
          <a:prstGeom prst="rect">
            <a:avLst/>
          </a:prstGeom>
          <a:noFill/>
        </p:spPr>
        <p:txBody>
          <a:bodyPr wrap="square" rtlCol="0">
            <a:spAutoFit/>
          </a:bodyPr>
          <a:lstStyle/>
          <a:p>
            <a:pPr defTabSz="685800"/>
            <a:r>
              <a:rPr lang="en-ZA" sz="1350" dirty="0">
                <a:latin typeface="Calibri"/>
              </a:rPr>
              <a:t>(From: Clarke 2012)</a:t>
            </a:r>
            <a:endParaRPr lang="en-GB" sz="1350" dirty="0">
              <a:latin typeface="Calibri"/>
            </a:endParaRPr>
          </a:p>
        </p:txBody>
      </p:sp>
      <p:sp>
        <p:nvSpPr>
          <p:cNvPr id="2" name="Oval 1"/>
          <p:cNvSpPr/>
          <p:nvPr/>
        </p:nvSpPr>
        <p:spPr>
          <a:xfrm>
            <a:off x="2919249" y="2146081"/>
            <a:ext cx="2435772" cy="28969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a:endParaRPr>
          </a:p>
        </p:txBody>
      </p:sp>
      <p:sp>
        <p:nvSpPr>
          <p:cNvPr id="8" name="Rectangle 7">
            <a:extLst>
              <a:ext uri="{FF2B5EF4-FFF2-40B4-BE49-F238E27FC236}">
                <a16:creationId xmlns:a16="http://schemas.microsoft.com/office/drawing/2014/main" id="{F8128411-0145-4BB7-A9CE-B795B1548042}"/>
              </a:ext>
            </a:extLst>
          </p:cNvPr>
          <p:cNvSpPr/>
          <p:nvPr/>
        </p:nvSpPr>
        <p:spPr>
          <a:xfrm>
            <a:off x="9682757" y="1772123"/>
            <a:ext cx="2303361" cy="3252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 CC change will not just affect food security through its impacts on local agriculture but also it effects on the global food system and the prices of purchased food. </a:t>
            </a:r>
          </a:p>
        </p:txBody>
      </p:sp>
      <p:pic>
        <p:nvPicPr>
          <p:cNvPr id="10" name="Audio 9">
            <a:hlinkClick r:id="" action="ppaction://media"/>
            <a:extLst>
              <a:ext uri="{FF2B5EF4-FFF2-40B4-BE49-F238E27FC236}">
                <a16:creationId xmlns:a16="http://schemas.microsoft.com/office/drawing/2014/main" id="{F346C69A-D038-4A57-9094-78A1FC60CA7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895797533"/>
      </p:ext>
    </p:extLst>
  </p:cSld>
  <p:clrMapOvr>
    <a:masterClrMapping/>
  </p:clrMapOvr>
  <mc:AlternateContent xmlns:mc="http://schemas.openxmlformats.org/markup-compatibility/2006">
    <mc:Choice xmlns:p14="http://schemas.microsoft.com/office/powerpoint/2010/main" Requires="p14">
      <p:transition spd="slow" p14:dur="2000" advTm="47307"/>
    </mc:Choice>
    <mc:Fallback>
      <p:transition spd="slow" advTm="47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0"/>
                </p:tgtEl>
              </p:cMediaNode>
            </p:audio>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CEB1FC0-C8EA-4479-9363-CEB06F0C5E0A}"/>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dirty="0">
                <a:solidFill>
                  <a:srgbClr val="FFFFFF"/>
                </a:solidFill>
              </a:rPr>
              <a:t>What are the links with livelihoods?</a:t>
            </a:r>
            <a:endParaRPr lang="en-US" sz="4800" kern="1200" dirty="0">
              <a:solidFill>
                <a:srgbClr val="FFFFFF"/>
              </a:solidFill>
              <a:latin typeface="+mj-lt"/>
              <a:ea typeface="+mj-ea"/>
              <a:cs typeface="+mj-cs"/>
            </a:endParaRPr>
          </a:p>
        </p:txBody>
      </p:sp>
      <p:sp>
        <p:nvSpPr>
          <p:cNvPr id="5" name="Text Placeholder 4">
            <a:extLst>
              <a:ext uri="{FF2B5EF4-FFF2-40B4-BE49-F238E27FC236}">
                <a16:creationId xmlns:a16="http://schemas.microsoft.com/office/drawing/2014/main" id="{CBA7DC0B-32ED-4C08-A192-C3FDEE7AAA8C}"/>
              </a:ext>
            </a:extLst>
          </p:cNvPr>
          <p:cNvSpPr>
            <a:spLocks noGrp="1"/>
          </p:cNvSpPr>
          <p:nvPr>
            <p:ph type="body" idx="1"/>
          </p:nvPr>
        </p:nvSpPr>
        <p:spPr>
          <a:xfrm>
            <a:off x="674237" y="4170502"/>
            <a:ext cx="3657600" cy="1182548"/>
          </a:xfrm>
        </p:spPr>
        <p:txBody>
          <a:bodyPr vert="horz" lIns="91440" tIns="45720" rIns="91440" bIns="45720" rtlCol="0">
            <a:normAutofit/>
          </a:bodyPr>
          <a:lstStyle/>
          <a:p>
            <a:pPr lvl="0"/>
            <a:r>
              <a:rPr lang="en-ZA" dirty="0">
                <a:solidFill>
                  <a:schemeClr val="bg1"/>
                </a:solidFill>
              </a:rPr>
              <a:t>Parallel changes in and consequences for livelihood resilience and food security</a:t>
            </a:r>
          </a:p>
        </p:txBody>
      </p:sp>
      <p:cxnSp>
        <p:nvCxnSpPr>
          <p:cNvPr id="25" name="Straight Connector 2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E586FBA-BC11-47B7-92FD-2B101E127BA1}"/>
              </a:ext>
            </a:extLst>
          </p:cNvPr>
          <p:cNvPicPr>
            <a:picLocks noChangeAspect="1"/>
          </p:cNvPicPr>
          <p:nvPr/>
        </p:nvPicPr>
        <p:blipFill>
          <a:blip r:embed="rId5"/>
          <a:stretch>
            <a:fillRect/>
          </a:stretch>
        </p:blipFill>
        <p:spPr>
          <a:xfrm>
            <a:off x="5006544" y="1321517"/>
            <a:ext cx="7065734" cy="4650657"/>
          </a:xfrm>
          <a:prstGeom prst="rect">
            <a:avLst/>
          </a:prstGeom>
        </p:spPr>
      </p:pic>
      <p:pic>
        <p:nvPicPr>
          <p:cNvPr id="3" name="Audio 2">
            <a:hlinkClick r:id="" action="ppaction://media"/>
            <a:extLst>
              <a:ext uri="{FF2B5EF4-FFF2-40B4-BE49-F238E27FC236}">
                <a16:creationId xmlns:a16="http://schemas.microsoft.com/office/drawing/2014/main" id="{38CFA1A6-A70D-4D60-9580-9762C3A6CB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58897292"/>
      </p:ext>
    </p:extLst>
  </p:cSld>
  <p:clrMapOvr>
    <a:masterClrMapping/>
  </p:clrMapOvr>
  <mc:AlternateContent xmlns:mc="http://schemas.openxmlformats.org/markup-compatibility/2006">
    <mc:Choice xmlns:p14="http://schemas.microsoft.com/office/powerpoint/2010/main" Requires="p14">
      <p:transition spd="slow" p14:dur="2000" advTm="11808"/>
    </mc:Choice>
    <mc:Fallback>
      <p:transition spd="slow" advTm="11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7885931" y="2967872"/>
            <a:ext cx="2096269" cy="3144404"/>
          </a:xfrm>
          <a:prstGeom prst="rect">
            <a:avLst/>
          </a:prstGeom>
        </p:spPr>
      </p:pic>
      <p:sp>
        <p:nvSpPr>
          <p:cNvPr id="6" name="Title 5"/>
          <p:cNvSpPr>
            <a:spLocks noGrp="1"/>
          </p:cNvSpPr>
          <p:nvPr>
            <p:ph type="title"/>
          </p:nvPr>
        </p:nvSpPr>
        <p:spPr>
          <a:xfrm>
            <a:off x="486294" y="381502"/>
            <a:ext cx="7237279" cy="1068526"/>
          </a:xfrm>
          <a:solidFill>
            <a:schemeClr val="bg1">
              <a:lumMod val="85000"/>
            </a:schemeClr>
          </a:solidFill>
          <a:ln>
            <a:solidFill>
              <a:schemeClr val="tx1"/>
            </a:solidFill>
          </a:ln>
        </p:spPr>
        <p:txBody>
          <a:bodyPr>
            <a:normAutofit fontScale="90000"/>
          </a:bodyPr>
          <a:lstStyle/>
          <a:p>
            <a:r>
              <a:rPr lang="en-US" sz="3600" dirty="0"/>
              <a:t>Drivers have acted over a long time period to alter livelihood portfolios</a:t>
            </a:r>
            <a:endParaRPr lang="en-ZA" sz="3600" dirty="0"/>
          </a:p>
        </p:txBody>
      </p:sp>
      <p:sp>
        <p:nvSpPr>
          <p:cNvPr id="7" name="TextBox 6"/>
          <p:cNvSpPr txBox="1"/>
          <p:nvPr/>
        </p:nvSpPr>
        <p:spPr>
          <a:xfrm>
            <a:off x="293255" y="6374014"/>
            <a:ext cx="3848874" cy="369332"/>
          </a:xfrm>
          <a:prstGeom prst="rect">
            <a:avLst/>
          </a:prstGeom>
          <a:noFill/>
        </p:spPr>
        <p:txBody>
          <a:bodyPr wrap="none" rtlCol="0">
            <a:spAutoFit/>
          </a:bodyPr>
          <a:lstStyle/>
          <a:p>
            <a:r>
              <a:rPr lang="en-US" dirty="0"/>
              <a:t>(From: Hebinck &amp; van </a:t>
            </a:r>
            <a:r>
              <a:rPr lang="en-US" dirty="0" err="1"/>
              <a:t>Averbeke</a:t>
            </a:r>
            <a:r>
              <a:rPr lang="en-US" dirty="0"/>
              <a:t> 2007)</a:t>
            </a:r>
            <a:endParaRPr lang="en-ZA" dirty="0"/>
          </a:p>
        </p:txBody>
      </p:sp>
      <p:sp>
        <p:nvSpPr>
          <p:cNvPr id="2" name="AutoShape 2" descr="data:image/jpeg;base64,/9j/4AAQSkZJRgABAQAAAQABAAD/2wCEAAkGBwgHBgkIBwgKCgkLDRYPDQwMDRsUFRAWIB0iIiAdHx8kKDQsJCYxJx8fLT0tMTU3Ojo6Iys/RD84QzQ5OjcBCgoKDQwNGg8PGjclHyU3Nzc3Nzc3Nzc3Nzc3Nzc3Nzc3Nzc3Nzc3Nzc3Nzc3Nzc3Nzc3Nzc3Nzc3Nzc3Nzc3N//AABEIAHgAUAMBIgACEQEDEQH/xAAbAAEAAwEBAQEAAAAAAAAAAAAAAwQFAgEGB//EADgQAAEDAgQCBQkIAwAAAAAAAAEAAgMEEQUSITETQQYiYXGRFSMyQlGBobHRFFJikpPB0vEzVfD/xAAaAQACAwEBAAAAAAAAAAAAAAAAAwECBAYF/8QAKxEAAgECBAQGAgMAAAAAAAAAAAECBBEDElGxBSExQRQVImFxgUKREzI0/9oADAMBAAIRAxEAPwD1ERdEc+EREAEREAEREAEREARVQkNNKIP8pYcmttbaKlIcTBeYY2ZXG4DyLjbTe3M+Har05kELzCLyW6o7Vnjyq4xcRrA3OwvykAgX157WSp9e/wBDYdO32chuKNcXNsfS0c4EHa3NdE4q4AFjGjM25aRe3Pn4/C6kmdiLSWwxg9d5zPcLZfV0uoz5WEhIaw20tcBp7d9Cl9NS/wCi/SmYwMNS0Nl9YBSrLdLiokAbE3KbWzZfZrex0CsULq0uP21jQMotltvfsJTYz7WYuULc7lxERMFhERAEkrQ0tsF5EYmuPGY5zSLDK6xBXU+7VEdyvO4bOU6eDk7vnubq+MYY8lFabE4dSZdYps1uUgt37L0Oo/WhmFtrSD6Kui32MVyfNSa+anOug4g28O9el1IbWinA5+cH8VXRGULk5dSWPmZr3NryC3ZfRel1HfSKoGu3Fb/FV0RlC567LmOQEN5BxuV4iKSCWfdq9pqSpq5DHSwSTPAuRG25svJ92q/gb2x1ErnvmYAB1oc2Ya/h1Xk8Om4UcWtHuenWwz1co+62IvImK/66q/TK5mwnEYIzJPRTxxjd72FoHvK+kjxmhrJHUFDiFYyohbcxxMkzN7SLarEq3Mqpbzzz1YBsHOc5w8OSY65rsQ6KOpnmlmDcxYA325hZccJ33mfqN+qr1tVSUdLLVMa6enj9MRyDMNfZ+y2aXBI6yghrY7ASgOELnddoO3K3xUqu9iHRJdWZrmOYATax2IIP/brlfVdF8FwzEsOqXSMeTDOW9V5FiWi/yXdXgNBETkZJ+cofEsKK9Vyvl+JJ+k+SRa8+H07CcrXfmVJ8EbToD4pT41TLUYuFY70Ip92qzhtVJRmaWFkbnEBtpL2tdVp92ox7Iopc43LQAEqlduHprR7l6n/Y/lbEdTidTgs+IdIGhge6HI5jOVzuFg9DazOx5giqGslcSZXu4hv+LS/9rR6ThtRgFZHCw53My6i19RpdZHQenc3DzHMXx5Q9pa11rhx094t8VhjNuDZq6x5n1FKyKlaaWombLFMC4h7covpa4PMqg3H2VWKeT7gQs6sToQSW6bOGnsPcqHSmC+FQ8JgMTJM0jdNNCAfH5rK6M0tbHVtqowHwTB0UzCbEN017VMVeGa5b+RNZT9q6DvhfhVZwHBw4/WI9uUKTENyoOgMMUGDVbIRZnHva9/VCnxDcpOK7odgmDVblZkvpLTqtysyX0l5szfEqz7tVPEBKaCT7PFLJM17HMbE25uDv3fVXJ92qI7rq+HQz0cY+z3Oarp5KqUvjYgmjkqaMsnpa4ve3rMDAB3XN/koKCgnib1KOSJtyMpOY8tbm3ar1kV/LIWsmL8a7f1KeI0dVLQzsZTylzho0BeYZh9RFDZ1PK09a4dpu5XbJZHlkMuXMR4x6G3g2NVGB0MkIp43maUuOckEAAD6r2fpJPMdaeMdzisNE6NBgKKjJXKeMxU/S7F6TE5JN42juJVd1QXG+UKFFV8NpH+G5bx9SvzJZ92rqlhbNI9rhKbNv5tmY8uSikfntpsuoZBG8ucwvFtg4tt4KKHBxMKnjCS5q+5NZiwxMaUovk7bFp9BZjnRCpd928G+pFt9NlTex8bssjXNda9nCxVj7VHa3Asb78V31UZlicwgwdfk8vOnuW1Zu5leXsQoiK5QIiIAIiIALl7S4Cz3M7W2/dEQB0iIgAiIgAiIgAiIgD//Z"/>
          <p:cNvSpPr>
            <a:spLocks noChangeAspect="1" noChangeArrowheads="1"/>
          </p:cNvSpPr>
          <p:nvPr/>
        </p:nvSpPr>
        <p:spPr bwMode="auto">
          <a:xfrm>
            <a:off x="155574" y="-144463"/>
            <a:ext cx="892605" cy="8926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graphicFrame>
        <p:nvGraphicFramePr>
          <p:cNvPr id="9" name="Chart 8"/>
          <p:cNvGraphicFramePr>
            <a:graphicFrameLocks/>
          </p:cNvGraphicFramePr>
          <p:nvPr/>
        </p:nvGraphicFramePr>
        <p:xfrm>
          <a:off x="601875" y="2146041"/>
          <a:ext cx="4884525" cy="3722744"/>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p:cNvSpPr txBox="1"/>
          <p:nvPr/>
        </p:nvSpPr>
        <p:spPr>
          <a:xfrm>
            <a:off x="730945" y="1635372"/>
            <a:ext cx="5573129" cy="369332"/>
          </a:xfrm>
          <a:prstGeom prst="rect">
            <a:avLst/>
          </a:prstGeom>
          <a:noFill/>
        </p:spPr>
        <p:txBody>
          <a:bodyPr wrap="none" rtlCol="0">
            <a:spAutoFit/>
          </a:bodyPr>
          <a:lstStyle/>
          <a:p>
            <a:r>
              <a:rPr lang="en-ZA" dirty="0"/>
              <a:t>2 villages: </a:t>
            </a:r>
            <a:r>
              <a:rPr lang="en-ZA" dirty="0" err="1"/>
              <a:t>Koloni</a:t>
            </a:r>
            <a:r>
              <a:rPr lang="en-ZA" dirty="0"/>
              <a:t> &amp; </a:t>
            </a:r>
            <a:r>
              <a:rPr lang="en-ZA" dirty="0" err="1"/>
              <a:t>Guquka</a:t>
            </a:r>
            <a:r>
              <a:rPr lang="en-ZA" dirty="0"/>
              <a:t> in former Ciskei, Eastern Cape</a:t>
            </a:r>
          </a:p>
        </p:txBody>
      </p:sp>
      <p:pic>
        <p:nvPicPr>
          <p:cNvPr id="10" name="Picture 2"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5596" y="0"/>
            <a:ext cx="4136404" cy="250666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DE2DF92D-269E-4D4F-9B5D-918DF0929555}" type="slidenum">
              <a:rPr lang="en-ZA" smtClean="0"/>
              <a:t>25</a:t>
            </a:fld>
            <a:endParaRPr lang="en-ZA"/>
          </a:p>
        </p:txBody>
      </p:sp>
      <p:pic>
        <p:nvPicPr>
          <p:cNvPr id="13" name="Audio 12">
            <a:hlinkClick r:id="" action="ppaction://media"/>
            <a:extLst>
              <a:ext uri="{FF2B5EF4-FFF2-40B4-BE49-F238E27FC236}">
                <a16:creationId xmlns:a16="http://schemas.microsoft.com/office/drawing/2014/main" id="{9E53723E-E95E-49C1-B716-69C8164DE65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89036848"/>
      </p:ext>
    </p:extLst>
  </p:cSld>
  <p:clrMapOvr>
    <a:masterClrMapping/>
  </p:clrMapOvr>
  <mc:AlternateContent xmlns:mc="http://schemas.openxmlformats.org/markup-compatibility/2006">
    <mc:Choice xmlns:p14="http://schemas.microsoft.com/office/powerpoint/2010/main" Requires="p14">
      <p:transition spd="slow" p14:dur="2000" advTm="29074"/>
    </mc:Choice>
    <mc:Fallback>
      <p:transition spd="slow" advTm="29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62200" y="6075255"/>
            <a:ext cx="2971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white"/>
                </a:solidFill>
                <a:latin typeface="Calibri" panose="020F0502020204030204"/>
              </a:rPr>
              <a:t>Lesseyton</a:t>
            </a:r>
            <a:r>
              <a:rPr lang="en-US" dirty="0">
                <a:solidFill>
                  <a:prstClr val="white"/>
                </a:solidFill>
                <a:latin typeface="Calibri" panose="020F0502020204030204"/>
              </a:rPr>
              <a:t> – </a:t>
            </a:r>
            <a:r>
              <a:rPr lang="en-US" dirty="0" err="1">
                <a:solidFill>
                  <a:prstClr val="white"/>
                </a:solidFill>
                <a:latin typeface="Calibri" panose="020F0502020204030204"/>
              </a:rPr>
              <a:t>peri</a:t>
            </a:r>
            <a:r>
              <a:rPr lang="en-US" dirty="0">
                <a:solidFill>
                  <a:prstClr val="white"/>
                </a:solidFill>
                <a:latin typeface="Calibri" panose="020F0502020204030204"/>
              </a:rPr>
              <a:t>-urban</a:t>
            </a:r>
          </a:p>
        </p:txBody>
      </p:sp>
      <p:sp>
        <p:nvSpPr>
          <p:cNvPr id="12" name="Rectangle 11"/>
          <p:cNvSpPr/>
          <p:nvPr/>
        </p:nvSpPr>
        <p:spPr>
          <a:xfrm>
            <a:off x="6528046" y="6037155"/>
            <a:ext cx="3276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white"/>
                </a:solidFill>
                <a:latin typeface="Calibri" panose="020F0502020204030204"/>
              </a:rPr>
              <a:t>Willowvale</a:t>
            </a:r>
            <a:r>
              <a:rPr lang="en-US" dirty="0">
                <a:solidFill>
                  <a:prstClr val="white"/>
                </a:solidFill>
                <a:latin typeface="Calibri" panose="020F0502020204030204"/>
              </a:rPr>
              <a:t> - rural</a:t>
            </a:r>
          </a:p>
        </p:txBody>
      </p:sp>
      <p:graphicFrame>
        <p:nvGraphicFramePr>
          <p:cNvPr id="13" name="Chart 12"/>
          <p:cNvGraphicFramePr/>
          <p:nvPr/>
        </p:nvGraphicFramePr>
        <p:xfrm>
          <a:off x="1524000" y="533400"/>
          <a:ext cx="4648200" cy="2590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p:cNvGraphicFramePr/>
          <p:nvPr/>
        </p:nvGraphicFramePr>
        <p:xfrm>
          <a:off x="1600200" y="3124201"/>
          <a:ext cx="4572000" cy="269557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p:cNvGraphicFramePr/>
          <p:nvPr>
            <p:extLst>
              <p:ext uri="{D42A27DB-BD31-4B8C-83A1-F6EECF244321}">
                <p14:modId xmlns:p14="http://schemas.microsoft.com/office/powerpoint/2010/main" val="1312300512"/>
              </p:ext>
            </p:extLst>
          </p:nvPr>
        </p:nvGraphicFramePr>
        <p:xfrm>
          <a:off x="6172200" y="533400"/>
          <a:ext cx="4343400" cy="2590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Chart 15"/>
          <p:cNvGraphicFramePr/>
          <p:nvPr/>
        </p:nvGraphicFramePr>
        <p:xfrm>
          <a:off x="6172201" y="3124200"/>
          <a:ext cx="4415481" cy="2695578"/>
        </p:xfrm>
        <a:graphic>
          <a:graphicData uri="http://schemas.openxmlformats.org/drawingml/2006/chart">
            <c:chart xmlns:c="http://schemas.openxmlformats.org/drawingml/2006/chart" xmlns:r="http://schemas.openxmlformats.org/officeDocument/2006/relationships" r:id="rId8"/>
          </a:graphicData>
        </a:graphic>
      </p:graphicFrame>
      <p:sp>
        <p:nvSpPr>
          <p:cNvPr id="17" name="Title 16"/>
          <p:cNvSpPr>
            <a:spLocks noGrp="1"/>
          </p:cNvSpPr>
          <p:nvPr>
            <p:ph type="title"/>
          </p:nvPr>
        </p:nvSpPr>
        <p:spPr>
          <a:xfrm>
            <a:off x="1523999" y="30162"/>
            <a:ext cx="8991601" cy="503238"/>
          </a:xfrm>
          <a:solidFill>
            <a:schemeClr val="bg1">
              <a:lumMod val="95000"/>
            </a:schemeClr>
          </a:solidFill>
          <a:ln>
            <a:solidFill>
              <a:schemeClr val="tx1"/>
            </a:solidFill>
          </a:ln>
        </p:spPr>
        <p:txBody>
          <a:bodyPr>
            <a:normAutofit/>
          </a:bodyPr>
          <a:lstStyle/>
          <a:p>
            <a:pPr algn="ctr"/>
            <a:r>
              <a:rPr lang="en-US" sz="2000" dirty="0">
                <a:latin typeface="+mn-lt"/>
              </a:rPr>
              <a:t>Livelihood sources  differentiated across different social groups</a:t>
            </a:r>
          </a:p>
        </p:txBody>
      </p:sp>
      <p:sp>
        <p:nvSpPr>
          <p:cNvPr id="2" name="TextBox 1">
            <a:extLst>
              <a:ext uri="{FF2B5EF4-FFF2-40B4-BE49-F238E27FC236}">
                <a16:creationId xmlns:a16="http://schemas.microsoft.com/office/drawing/2014/main" id="{814F7F89-9EFB-48E8-BC17-6FB00787B5CF}"/>
              </a:ext>
            </a:extLst>
          </p:cNvPr>
          <p:cNvSpPr txBox="1"/>
          <p:nvPr/>
        </p:nvSpPr>
        <p:spPr>
          <a:xfrm>
            <a:off x="10288478" y="5953447"/>
            <a:ext cx="1420427" cy="646331"/>
          </a:xfrm>
          <a:prstGeom prst="rect">
            <a:avLst/>
          </a:prstGeom>
          <a:noFill/>
        </p:spPr>
        <p:txBody>
          <a:bodyPr wrap="square" rtlCol="0">
            <a:spAutoFit/>
          </a:bodyPr>
          <a:lstStyle/>
          <a:p>
            <a:r>
              <a:rPr lang="en-ZA" dirty="0"/>
              <a:t>Paper, in prep</a:t>
            </a:r>
          </a:p>
        </p:txBody>
      </p:sp>
      <p:pic>
        <p:nvPicPr>
          <p:cNvPr id="19" name="Audio 18">
            <a:hlinkClick r:id="" action="ppaction://media"/>
            <a:extLst>
              <a:ext uri="{FF2B5EF4-FFF2-40B4-BE49-F238E27FC236}">
                <a16:creationId xmlns:a16="http://schemas.microsoft.com/office/drawing/2014/main" id="{5ED9FE77-205D-4AC9-9905-4D06218FFEF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7582611"/>
      </p:ext>
    </p:extLst>
  </p:cSld>
  <p:clrMapOvr>
    <a:masterClrMapping/>
  </p:clrMapOvr>
  <mc:AlternateContent xmlns:mc="http://schemas.openxmlformats.org/markup-compatibility/2006">
    <mc:Choice xmlns:p14="http://schemas.microsoft.com/office/powerpoint/2010/main" Requires="p14">
      <p:transition spd="slow" p14:dur="2000" advTm="85546"/>
    </mc:Choice>
    <mc:Fallback>
      <p:transition spd="slow" advTm="85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718" y="378864"/>
            <a:ext cx="11043081" cy="1325563"/>
          </a:xfrm>
          <a:solidFill>
            <a:schemeClr val="bg1">
              <a:lumMod val="85000"/>
            </a:schemeClr>
          </a:solidFill>
          <a:ln>
            <a:solidFill>
              <a:schemeClr val="tx1"/>
            </a:solidFill>
          </a:ln>
        </p:spPr>
        <p:txBody>
          <a:bodyPr>
            <a:noAutofit/>
          </a:bodyPr>
          <a:lstStyle/>
          <a:p>
            <a:r>
              <a:rPr lang="en-ZA" sz="2800" dirty="0"/>
              <a:t>What do livelihood portfolios look like across </a:t>
            </a:r>
            <a:r>
              <a:rPr lang="en-US" sz="2800" dirty="0"/>
              <a:t>1200 households, at six sites each paired across a gradient of differing </a:t>
            </a:r>
            <a:r>
              <a:rPr lang="en-US" sz="2800" dirty="0" err="1"/>
              <a:t>agro</a:t>
            </a:r>
            <a:r>
              <a:rPr lang="en-US" sz="2800" dirty="0"/>
              <a:t>-ecological potential?</a:t>
            </a:r>
            <a:r>
              <a:rPr lang="en-ZA" sz="2800" dirty="0"/>
              <a:t> </a:t>
            </a:r>
          </a:p>
        </p:txBody>
      </p:sp>
      <p:graphicFrame>
        <p:nvGraphicFramePr>
          <p:cNvPr id="4" name="Chart 3"/>
          <p:cNvGraphicFramePr>
            <a:graphicFrameLocks/>
          </p:cNvGraphicFramePr>
          <p:nvPr/>
        </p:nvGraphicFramePr>
        <p:xfrm>
          <a:off x="5640648" y="1722034"/>
          <a:ext cx="6235266" cy="4483678"/>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5846618" y="6391564"/>
            <a:ext cx="6136680" cy="369332"/>
          </a:xfrm>
          <a:prstGeom prst="rect">
            <a:avLst/>
          </a:prstGeom>
          <a:noFill/>
        </p:spPr>
        <p:txBody>
          <a:bodyPr wrap="none" rtlCol="0">
            <a:spAutoFit/>
          </a:bodyPr>
          <a:lstStyle/>
          <a:p>
            <a:r>
              <a:rPr lang="en-US" dirty="0"/>
              <a:t>(From: Mugido &amp; Shackleton 2019; </a:t>
            </a:r>
            <a:r>
              <a:rPr lang="en-US" i="1" dirty="0"/>
              <a:t>Forest Policy &amp; Economics</a:t>
            </a:r>
            <a:r>
              <a:rPr lang="en-US" dirty="0"/>
              <a:t>)</a:t>
            </a:r>
            <a:endParaRPr lang="en-ZA" dirty="0"/>
          </a:p>
        </p:txBody>
      </p:sp>
      <p:pic>
        <p:nvPicPr>
          <p:cNvPr id="7"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25" y="2376215"/>
            <a:ext cx="4732309" cy="334833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E2DF92D-269E-4D4F-9B5D-918DF0929555}" type="slidenum">
              <a:rPr lang="en-ZA" smtClean="0"/>
              <a:t>27</a:t>
            </a:fld>
            <a:endParaRPr lang="en-ZA"/>
          </a:p>
        </p:txBody>
      </p:sp>
      <p:pic>
        <p:nvPicPr>
          <p:cNvPr id="10" name="Audio 9">
            <a:hlinkClick r:id="" action="ppaction://media"/>
            <a:extLst>
              <a:ext uri="{FF2B5EF4-FFF2-40B4-BE49-F238E27FC236}">
                <a16:creationId xmlns:a16="http://schemas.microsoft.com/office/drawing/2014/main" id="{2357D856-EF9B-4448-91E5-496898EF43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96828815"/>
      </p:ext>
    </p:extLst>
  </p:cSld>
  <p:clrMapOvr>
    <a:masterClrMapping/>
  </p:clrMapOvr>
  <mc:AlternateContent xmlns:mc="http://schemas.openxmlformats.org/markup-compatibility/2006">
    <mc:Choice xmlns:p14="http://schemas.microsoft.com/office/powerpoint/2010/main" Requires="p14">
      <p:transition spd="slow" p14:dur="2000" advTm="13506"/>
    </mc:Choice>
    <mc:Fallback>
      <p:transition spd="slow" advTm="13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70DAEE-18B6-4EE0-80A5-55E65C8A6FC4}"/>
              </a:ext>
            </a:extLst>
          </p:cNvPr>
          <p:cNvSpPr>
            <a:spLocks noGrp="1"/>
          </p:cNvSpPr>
          <p:nvPr>
            <p:ph type="title"/>
          </p:nvPr>
        </p:nvSpPr>
        <p:spPr>
          <a:xfrm>
            <a:off x="1464815" y="365128"/>
            <a:ext cx="9579005" cy="786000"/>
          </a:xfrm>
          <a:solidFill>
            <a:schemeClr val="bg1">
              <a:lumMod val="95000"/>
            </a:schemeClr>
          </a:solidFill>
          <a:ln>
            <a:solidFill>
              <a:schemeClr val="tx1"/>
            </a:solidFill>
          </a:ln>
        </p:spPr>
        <p:txBody>
          <a:bodyPr/>
          <a:lstStyle/>
          <a:p>
            <a:pPr algn="ctr"/>
            <a:r>
              <a:rPr lang="en-US" sz="2400" dirty="0">
                <a:solidFill>
                  <a:prstClr val="black"/>
                </a:solidFill>
              </a:rPr>
              <a:t>Participatory ranking of income sources at 2 different time periods, in Fairbairn, former Ciskei, Eastern Cape </a:t>
            </a:r>
            <a:endParaRPr lang="en-ZA" dirty="0"/>
          </a:p>
        </p:txBody>
      </p:sp>
      <p:graphicFrame>
        <p:nvGraphicFramePr>
          <p:cNvPr id="5" name="Table 4">
            <a:extLst>
              <a:ext uri="{FF2B5EF4-FFF2-40B4-BE49-F238E27FC236}">
                <a16:creationId xmlns:a16="http://schemas.microsoft.com/office/drawing/2014/main" id="{83E877E8-C24C-4B03-9AE6-9647ABF9A303}"/>
              </a:ext>
            </a:extLst>
          </p:cNvPr>
          <p:cNvGraphicFramePr>
            <a:graphicFrameLocks noGrp="1"/>
          </p:cNvGraphicFramePr>
          <p:nvPr>
            <p:extLst>
              <p:ext uri="{D42A27DB-BD31-4B8C-83A1-F6EECF244321}">
                <p14:modId xmlns:p14="http://schemas.microsoft.com/office/powerpoint/2010/main" val="1305888184"/>
              </p:ext>
            </p:extLst>
          </p:nvPr>
        </p:nvGraphicFramePr>
        <p:xfrm>
          <a:off x="2158211" y="2079471"/>
          <a:ext cx="6810141" cy="4265786"/>
        </p:xfrm>
        <a:graphic>
          <a:graphicData uri="http://schemas.openxmlformats.org/drawingml/2006/table">
            <a:tbl>
              <a:tblPr firstRow="1" firstCol="1" bandRow="1">
                <a:tableStyleId>{5C22544A-7EE6-4342-B048-85BDC9FD1C3A}</a:tableStyleId>
              </a:tblPr>
              <a:tblGrid>
                <a:gridCol w="2589073">
                  <a:extLst>
                    <a:ext uri="{9D8B030D-6E8A-4147-A177-3AD203B41FA5}">
                      <a16:colId xmlns:a16="http://schemas.microsoft.com/office/drawing/2014/main" val="3207361808"/>
                    </a:ext>
                  </a:extLst>
                </a:gridCol>
                <a:gridCol w="2110534">
                  <a:extLst>
                    <a:ext uri="{9D8B030D-6E8A-4147-A177-3AD203B41FA5}">
                      <a16:colId xmlns:a16="http://schemas.microsoft.com/office/drawing/2014/main" val="3126694761"/>
                    </a:ext>
                  </a:extLst>
                </a:gridCol>
                <a:gridCol w="2110534">
                  <a:extLst>
                    <a:ext uri="{9D8B030D-6E8A-4147-A177-3AD203B41FA5}">
                      <a16:colId xmlns:a16="http://schemas.microsoft.com/office/drawing/2014/main" val="1764907128"/>
                    </a:ext>
                  </a:extLst>
                </a:gridCol>
              </a:tblGrid>
              <a:tr h="990911">
                <a:tc>
                  <a:txBody>
                    <a:bodyPr/>
                    <a:lstStyle/>
                    <a:p>
                      <a:pPr algn="just">
                        <a:lnSpc>
                          <a:spcPct val="150000"/>
                        </a:lnSpc>
                        <a:spcAft>
                          <a:spcPts val="0"/>
                        </a:spcAft>
                      </a:pPr>
                      <a:r>
                        <a:rPr lang="en-GB" sz="1600" dirty="0">
                          <a:effectLst/>
                        </a:rPr>
                        <a:t>Livelihood</a:t>
                      </a:r>
                      <a:endParaRPr lang="en-ZA"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400" dirty="0">
                          <a:effectLst/>
                        </a:rPr>
                        <a:t>1990 (Apartheid)</a:t>
                      </a:r>
                      <a:endParaRPr lang="en-ZA" sz="1400" dirty="0">
                        <a:effectLst/>
                      </a:endParaRPr>
                    </a:p>
                    <a:p>
                      <a:pPr algn="just">
                        <a:lnSpc>
                          <a:spcPct val="150000"/>
                        </a:lnSpc>
                        <a:spcAft>
                          <a:spcPts val="0"/>
                        </a:spcAft>
                      </a:pPr>
                      <a:r>
                        <a:rPr lang="en-GB" sz="1400" dirty="0">
                          <a:effectLst/>
                        </a:rPr>
                        <a:t>Ranked source of income</a:t>
                      </a:r>
                      <a:endParaRPr lang="en-ZA"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400" dirty="0">
                          <a:effectLst/>
                        </a:rPr>
                        <a:t>2015 (Post-Apartheid)</a:t>
                      </a:r>
                      <a:endParaRPr lang="en-ZA" sz="1400" dirty="0">
                        <a:effectLst/>
                      </a:endParaRPr>
                    </a:p>
                    <a:p>
                      <a:pPr algn="just">
                        <a:lnSpc>
                          <a:spcPct val="150000"/>
                        </a:lnSpc>
                        <a:spcAft>
                          <a:spcPts val="0"/>
                        </a:spcAft>
                      </a:pPr>
                      <a:r>
                        <a:rPr lang="en-GB" sz="1400" dirty="0">
                          <a:effectLst/>
                        </a:rPr>
                        <a:t>Ranked source of income </a:t>
                      </a:r>
                      <a:endParaRPr lang="en-ZA"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4468948"/>
                  </a:ext>
                </a:extLst>
              </a:tr>
              <a:tr h="368743">
                <a:tc>
                  <a:txBody>
                    <a:bodyPr/>
                    <a:lstStyle/>
                    <a:p>
                      <a:pPr algn="just">
                        <a:lnSpc>
                          <a:spcPct val="150000"/>
                        </a:lnSpc>
                        <a:spcAft>
                          <a:spcPts val="0"/>
                        </a:spcAft>
                      </a:pPr>
                      <a:r>
                        <a:rPr lang="en-GB" sz="1600" b="1" dirty="0">
                          <a:effectLst/>
                        </a:rPr>
                        <a:t>Government Grants</a:t>
                      </a:r>
                      <a:endParaRPr lang="en-ZA"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600" dirty="0">
                          <a:effectLst/>
                        </a:rPr>
                        <a:t>5</a:t>
                      </a:r>
                      <a:endParaRPr lang="en-ZA"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600" dirty="0">
                          <a:effectLst/>
                        </a:rPr>
                        <a:t>1</a:t>
                      </a:r>
                      <a:endParaRPr lang="en-ZA"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0988870"/>
                  </a:ext>
                </a:extLst>
              </a:tr>
              <a:tr h="368743">
                <a:tc>
                  <a:txBody>
                    <a:bodyPr/>
                    <a:lstStyle/>
                    <a:p>
                      <a:pPr algn="just">
                        <a:lnSpc>
                          <a:spcPct val="150000"/>
                        </a:lnSpc>
                        <a:spcAft>
                          <a:spcPts val="0"/>
                        </a:spcAft>
                      </a:pPr>
                      <a:r>
                        <a:rPr lang="en-GB" sz="1600" b="1" dirty="0">
                          <a:effectLst/>
                        </a:rPr>
                        <a:t>Sale of fuel wood</a:t>
                      </a:r>
                      <a:endParaRPr lang="en-ZA"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600" dirty="0">
                          <a:effectLst/>
                        </a:rPr>
                        <a:t>4</a:t>
                      </a:r>
                      <a:endParaRPr lang="en-ZA"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600" dirty="0">
                          <a:effectLst/>
                        </a:rPr>
                        <a:t>2</a:t>
                      </a:r>
                      <a:endParaRPr lang="en-ZA"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3062623"/>
                  </a:ext>
                </a:extLst>
              </a:tr>
              <a:tr h="368743">
                <a:tc>
                  <a:txBody>
                    <a:bodyPr/>
                    <a:lstStyle/>
                    <a:p>
                      <a:pPr algn="just">
                        <a:lnSpc>
                          <a:spcPct val="150000"/>
                        </a:lnSpc>
                        <a:spcAft>
                          <a:spcPts val="0"/>
                        </a:spcAft>
                      </a:pPr>
                      <a:r>
                        <a:rPr lang="en-GB" sz="1600" b="1" dirty="0">
                          <a:effectLst/>
                        </a:rPr>
                        <a:t>Home Gardens Produce</a:t>
                      </a:r>
                      <a:endParaRPr lang="en-ZA"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600">
                          <a:effectLst/>
                        </a:rPr>
                        <a:t>7</a:t>
                      </a:r>
                      <a:endParaRPr lang="en-ZA"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600" dirty="0">
                          <a:effectLst/>
                        </a:rPr>
                        <a:t>3</a:t>
                      </a:r>
                      <a:endParaRPr lang="en-ZA"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1008206"/>
                  </a:ext>
                </a:extLst>
              </a:tr>
              <a:tr h="368743">
                <a:tc>
                  <a:txBody>
                    <a:bodyPr/>
                    <a:lstStyle/>
                    <a:p>
                      <a:pPr algn="just">
                        <a:lnSpc>
                          <a:spcPct val="150000"/>
                        </a:lnSpc>
                        <a:spcAft>
                          <a:spcPts val="0"/>
                        </a:spcAft>
                      </a:pPr>
                      <a:r>
                        <a:rPr lang="en-GB" sz="1600" b="1">
                          <a:effectLst/>
                        </a:rPr>
                        <a:t>Sale of Livestock</a:t>
                      </a:r>
                      <a:endParaRPr lang="en-ZA"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600">
                          <a:effectLst/>
                        </a:rPr>
                        <a:t>6</a:t>
                      </a:r>
                      <a:endParaRPr lang="en-ZA"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600" dirty="0">
                          <a:effectLst/>
                        </a:rPr>
                        <a:t>4</a:t>
                      </a:r>
                      <a:endParaRPr lang="en-ZA"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7597165"/>
                  </a:ext>
                </a:extLst>
              </a:tr>
              <a:tr h="368743">
                <a:tc>
                  <a:txBody>
                    <a:bodyPr/>
                    <a:lstStyle/>
                    <a:p>
                      <a:pPr algn="l">
                        <a:lnSpc>
                          <a:spcPct val="150000"/>
                        </a:lnSpc>
                        <a:spcAft>
                          <a:spcPts val="0"/>
                        </a:spcAft>
                      </a:pPr>
                      <a:r>
                        <a:rPr lang="en-GB" sz="1600" b="1" dirty="0">
                          <a:effectLst/>
                        </a:rPr>
                        <a:t>Remittance from migrant workers</a:t>
                      </a:r>
                      <a:endParaRPr lang="en-ZA"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600" dirty="0">
                          <a:effectLst/>
                        </a:rPr>
                        <a:t>2</a:t>
                      </a:r>
                      <a:endParaRPr lang="en-ZA"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600" dirty="0">
                          <a:effectLst/>
                        </a:rPr>
                        <a:t>5</a:t>
                      </a:r>
                      <a:endParaRPr lang="en-ZA"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879141"/>
                  </a:ext>
                </a:extLst>
              </a:tr>
              <a:tr h="368743">
                <a:tc>
                  <a:txBody>
                    <a:bodyPr/>
                    <a:lstStyle/>
                    <a:p>
                      <a:pPr algn="just">
                        <a:lnSpc>
                          <a:spcPct val="150000"/>
                        </a:lnSpc>
                        <a:spcAft>
                          <a:spcPts val="0"/>
                        </a:spcAft>
                      </a:pPr>
                      <a:r>
                        <a:rPr lang="en-GB" sz="1600" b="1">
                          <a:effectLst/>
                        </a:rPr>
                        <a:t>Fields</a:t>
                      </a:r>
                      <a:endParaRPr lang="en-ZA"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600" dirty="0">
                          <a:effectLst/>
                        </a:rPr>
                        <a:t>Not ranked</a:t>
                      </a:r>
                      <a:endParaRPr lang="en-ZA"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600" dirty="0">
                          <a:effectLst/>
                        </a:rPr>
                        <a:t>6</a:t>
                      </a:r>
                      <a:endParaRPr lang="en-ZA"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6809152"/>
                  </a:ext>
                </a:extLst>
              </a:tr>
              <a:tr h="368743">
                <a:tc>
                  <a:txBody>
                    <a:bodyPr/>
                    <a:lstStyle/>
                    <a:p>
                      <a:pPr algn="just">
                        <a:lnSpc>
                          <a:spcPct val="150000"/>
                        </a:lnSpc>
                        <a:spcAft>
                          <a:spcPts val="0"/>
                        </a:spcAft>
                      </a:pPr>
                      <a:r>
                        <a:rPr lang="en-GB" sz="1600" b="1" dirty="0">
                          <a:effectLst/>
                        </a:rPr>
                        <a:t>Formal employment</a:t>
                      </a:r>
                      <a:endParaRPr lang="en-ZA"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600">
                          <a:effectLst/>
                        </a:rPr>
                        <a:t>1</a:t>
                      </a:r>
                      <a:endParaRPr lang="en-ZA"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600" dirty="0">
                          <a:effectLst/>
                        </a:rPr>
                        <a:t>7</a:t>
                      </a:r>
                      <a:endParaRPr lang="en-ZA"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0203716"/>
                  </a:ext>
                </a:extLst>
              </a:tr>
              <a:tr h="368743">
                <a:tc>
                  <a:txBody>
                    <a:bodyPr/>
                    <a:lstStyle/>
                    <a:p>
                      <a:pPr algn="just">
                        <a:lnSpc>
                          <a:spcPct val="150000"/>
                        </a:lnSpc>
                        <a:spcAft>
                          <a:spcPts val="0"/>
                        </a:spcAft>
                      </a:pPr>
                      <a:r>
                        <a:rPr lang="en-GB" sz="1600" b="1" dirty="0">
                          <a:effectLst/>
                        </a:rPr>
                        <a:t>Food Parcels</a:t>
                      </a:r>
                      <a:endParaRPr lang="en-ZA"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600">
                          <a:effectLst/>
                        </a:rPr>
                        <a:t>3</a:t>
                      </a:r>
                      <a:endParaRPr lang="en-ZA"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600" dirty="0">
                          <a:effectLst/>
                        </a:rPr>
                        <a:t>-</a:t>
                      </a:r>
                      <a:endParaRPr lang="en-ZA"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6454831"/>
                  </a:ext>
                </a:extLst>
              </a:tr>
            </a:tbl>
          </a:graphicData>
        </a:graphic>
      </p:graphicFrame>
      <p:sp>
        <p:nvSpPr>
          <p:cNvPr id="6" name="Rectangle 1">
            <a:extLst>
              <a:ext uri="{FF2B5EF4-FFF2-40B4-BE49-F238E27FC236}">
                <a16:creationId xmlns:a16="http://schemas.microsoft.com/office/drawing/2014/main" id="{D104D814-B2E1-4F11-B15C-D66BF7FFF662}"/>
              </a:ext>
            </a:extLst>
          </p:cNvPr>
          <p:cNvSpPr>
            <a:spLocks noChangeArrowheads="1"/>
          </p:cNvSpPr>
          <p:nvPr/>
        </p:nvSpPr>
        <p:spPr bwMode="auto">
          <a:xfrm>
            <a:off x="2158211" y="1454519"/>
            <a:ext cx="4693785"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1600" i="1" dirty="0" bmk="_Toc471673920">
                <a:latin typeface="Times New Roman" panose="02020603050405020304" pitchFamily="18" charset="0"/>
                <a:ea typeface="Calibri" panose="020F0502020204030204" pitchFamily="34" charset="0"/>
                <a:cs typeface="Times New Roman" panose="02020603050405020304" pitchFamily="18" charset="0"/>
              </a:rPr>
              <a:t>Ranked order of rural income over time (1990-2015)</a:t>
            </a:r>
            <a:endParaRPr lang="en-ZA" altLang="en-US" sz="1600" dirty="0"/>
          </a:p>
          <a:p>
            <a:pPr eaLnBrk="0" fontAlgn="base" hangingPunct="0">
              <a:spcBef>
                <a:spcPct val="0"/>
              </a:spcBef>
              <a:spcAft>
                <a:spcPct val="0"/>
              </a:spcAft>
            </a:pPr>
            <a:br>
              <a:rPr lang="en-ZA" altLang="en-US" dirty="0">
                <a:latin typeface="Arial" panose="020B0604020202020204" pitchFamily="34" charset="0"/>
              </a:rPr>
            </a:br>
            <a:endParaRPr lang="en-ZA" altLang="en-US" dirty="0">
              <a:latin typeface="Arial" panose="020B0604020202020204" pitchFamily="34" charset="0"/>
            </a:endParaRPr>
          </a:p>
        </p:txBody>
      </p:sp>
      <p:sp>
        <p:nvSpPr>
          <p:cNvPr id="2" name="Oval 1"/>
          <p:cNvSpPr/>
          <p:nvPr/>
        </p:nvSpPr>
        <p:spPr>
          <a:xfrm>
            <a:off x="5273041" y="5538652"/>
            <a:ext cx="1449977" cy="3788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Oval 6"/>
          <p:cNvSpPr/>
          <p:nvPr/>
        </p:nvSpPr>
        <p:spPr>
          <a:xfrm>
            <a:off x="7306492" y="3039292"/>
            <a:ext cx="1449977" cy="3788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Oval 7"/>
          <p:cNvSpPr/>
          <p:nvPr/>
        </p:nvSpPr>
        <p:spPr>
          <a:xfrm>
            <a:off x="5273041" y="4630369"/>
            <a:ext cx="1449977" cy="3788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Oval 8"/>
          <p:cNvSpPr/>
          <p:nvPr/>
        </p:nvSpPr>
        <p:spPr>
          <a:xfrm>
            <a:off x="7306491" y="3418115"/>
            <a:ext cx="1449977" cy="3788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a:extLst>
              <a:ext uri="{FF2B5EF4-FFF2-40B4-BE49-F238E27FC236}">
                <a16:creationId xmlns:a16="http://schemas.microsoft.com/office/drawing/2014/main" id="{5570C1AE-FCA3-43AD-A992-F667D983232A}"/>
              </a:ext>
            </a:extLst>
          </p:cNvPr>
          <p:cNvSpPr/>
          <p:nvPr/>
        </p:nvSpPr>
        <p:spPr>
          <a:xfrm>
            <a:off x="9660295" y="4704738"/>
            <a:ext cx="2529705" cy="17881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rPr>
              <a:t>From: </a:t>
            </a:r>
            <a:r>
              <a:rPr lang="en-ZA" dirty="0" err="1">
                <a:solidFill>
                  <a:schemeClr val="tx1"/>
                </a:solidFill>
              </a:rPr>
              <a:t>Falayi</a:t>
            </a:r>
            <a:r>
              <a:rPr lang="en-ZA" dirty="0">
                <a:solidFill>
                  <a:schemeClr val="tx1"/>
                </a:solidFill>
              </a:rPr>
              <a:t> (2017). Masters thesis; </a:t>
            </a:r>
          </a:p>
          <a:p>
            <a:pPr algn="ctr"/>
            <a:r>
              <a:rPr lang="en-ZA" dirty="0" err="1">
                <a:solidFill>
                  <a:schemeClr val="tx1"/>
                </a:solidFill>
              </a:rPr>
              <a:t>Falayi</a:t>
            </a:r>
            <a:r>
              <a:rPr lang="en-ZA" dirty="0">
                <a:solidFill>
                  <a:schemeClr val="tx1"/>
                </a:solidFill>
              </a:rPr>
              <a:t> et al. (2019). Forests, Trees and Livelihoods</a:t>
            </a:r>
          </a:p>
        </p:txBody>
      </p:sp>
      <p:pic>
        <p:nvPicPr>
          <p:cNvPr id="21" name="Audio 20">
            <a:hlinkClick r:id="" action="ppaction://media"/>
            <a:extLst>
              <a:ext uri="{FF2B5EF4-FFF2-40B4-BE49-F238E27FC236}">
                <a16:creationId xmlns:a16="http://schemas.microsoft.com/office/drawing/2014/main" id="{1B20F436-7E43-4AFB-90C1-21D3A868476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057340025"/>
      </p:ext>
    </p:extLst>
  </p:cSld>
  <p:clrMapOvr>
    <a:masterClrMapping/>
  </p:clrMapOvr>
  <mc:AlternateContent xmlns:mc="http://schemas.openxmlformats.org/markup-compatibility/2006">
    <mc:Choice xmlns:p14="http://schemas.microsoft.com/office/powerpoint/2010/main" Requires="p14">
      <p:transition spd="slow" p14:dur="2000" advTm="35953"/>
    </mc:Choice>
    <mc:Fallback>
      <p:transition spd="slow" advTm="35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1"/>
                </p:tgtEl>
              </p:cMediaNode>
            </p:audio>
          </p:childTnLst>
        </p:cTn>
      </p:par>
    </p:tnLst>
    <p:bldLst>
      <p:bldP spid="2"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mdpi.com/land/land-04-01060/article_deploy/html/images/land-04-01060-g00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4872" y="610409"/>
            <a:ext cx="10364488" cy="60068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8052457" y="6454256"/>
            <a:ext cx="4139543" cy="499915"/>
          </a:xfrm>
          <a:prstGeom prst="rect">
            <a:avLst/>
          </a:prstGeom>
        </p:spPr>
      </p:pic>
      <p:sp>
        <p:nvSpPr>
          <p:cNvPr id="3" name="TextBox 2"/>
          <p:cNvSpPr txBox="1"/>
          <p:nvPr/>
        </p:nvSpPr>
        <p:spPr>
          <a:xfrm>
            <a:off x="3261360" y="241077"/>
            <a:ext cx="763351" cy="461665"/>
          </a:xfrm>
          <a:prstGeom prst="rect">
            <a:avLst/>
          </a:prstGeom>
          <a:noFill/>
        </p:spPr>
        <p:txBody>
          <a:bodyPr wrap="none" rtlCol="0">
            <a:spAutoFit/>
          </a:bodyPr>
          <a:lstStyle/>
          <a:p>
            <a:r>
              <a:rPr lang="en-US" sz="2400" dirty="0"/>
              <a:t>Men</a:t>
            </a:r>
            <a:endParaRPr lang="en-ZA" sz="2400" dirty="0"/>
          </a:p>
        </p:txBody>
      </p:sp>
      <p:sp>
        <p:nvSpPr>
          <p:cNvPr id="4" name="TextBox 3"/>
          <p:cNvSpPr txBox="1"/>
          <p:nvPr/>
        </p:nvSpPr>
        <p:spPr>
          <a:xfrm>
            <a:off x="8239760" y="241077"/>
            <a:ext cx="1168781" cy="461665"/>
          </a:xfrm>
          <a:prstGeom prst="rect">
            <a:avLst/>
          </a:prstGeom>
          <a:noFill/>
        </p:spPr>
        <p:txBody>
          <a:bodyPr wrap="none" rtlCol="0">
            <a:spAutoFit/>
          </a:bodyPr>
          <a:lstStyle/>
          <a:p>
            <a:r>
              <a:rPr lang="en-US" sz="2400" dirty="0"/>
              <a:t>Women</a:t>
            </a:r>
            <a:endParaRPr lang="en-ZA" sz="2400" dirty="0"/>
          </a:p>
        </p:txBody>
      </p:sp>
      <p:sp>
        <p:nvSpPr>
          <p:cNvPr id="6" name="TextBox 5"/>
          <p:cNvSpPr txBox="1"/>
          <p:nvPr/>
        </p:nvSpPr>
        <p:spPr>
          <a:xfrm rot="16200000">
            <a:off x="235445" y="1924742"/>
            <a:ext cx="1217449" cy="461665"/>
          </a:xfrm>
          <a:prstGeom prst="rect">
            <a:avLst/>
          </a:prstGeom>
          <a:noFill/>
        </p:spPr>
        <p:txBody>
          <a:bodyPr wrap="none" rtlCol="0">
            <a:spAutoFit/>
          </a:bodyPr>
          <a:lstStyle/>
          <a:p>
            <a:r>
              <a:rPr lang="en-US" sz="2400" dirty="0" err="1"/>
              <a:t>Gatyana</a:t>
            </a:r>
            <a:endParaRPr lang="en-ZA" sz="2400" dirty="0"/>
          </a:p>
        </p:txBody>
      </p:sp>
      <p:sp>
        <p:nvSpPr>
          <p:cNvPr id="7" name="TextBox 6"/>
          <p:cNvSpPr txBox="1"/>
          <p:nvPr/>
        </p:nvSpPr>
        <p:spPr>
          <a:xfrm rot="16200000">
            <a:off x="210676" y="4772112"/>
            <a:ext cx="1425134" cy="461665"/>
          </a:xfrm>
          <a:prstGeom prst="rect">
            <a:avLst/>
          </a:prstGeom>
          <a:noFill/>
        </p:spPr>
        <p:txBody>
          <a:bodyPr wrap="none" rtlCol="0">
            <a:spAutoFit/>
          </a:bodyPr>
          <a:lstStyle/>
          <a:p>
            <a:r>
              <a:rPr lang="en-US" sz="2400" dirty="0" err="1"/>
              <a:t>Lesseyton</a:t>
            </a:r>
            <a:endParaRPr lang="en-ZA" sz="2400" dirty="0"/>
          </a:p>
        </p:txBody>
      </p:sp>
      <p:pic>
        <p:nvPicPr>
          <p:cNvPr id="11" name="Audio 10">
            <a:hlinkClick r:id="" action="ppaction://media"/>
            <a:extLst>
              <a:ext uri="{FF2B5EF4-FFF2-40B4-BE49-F238E27FC236}">
                <a16:creationId xmlns:a16="http://schemas.microsoft.com/office/drawing/2014/main" id="{37C4F346-2042-45C5-9AE9-BE5FA921E6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14676082"/>
      </p:ext>
    </p:extLst>
  </p:cSld>
  <p:clrMapOvr>
    <a:masterClrMapping/>
  </p:clrMapOvr>
  <mc:AlternateContent xmlns:mc="http://schemas.openxmlformats.org/markup-compatibility/2006">
    <mc:Choice xmlns:p14="http://schemas.microsoft.com/office/powerpoint/2010/main" Requires="p14">
      <p:transition spd="slow" p14:dur="2000" advTm="28920"/>
    </mc:Choice>
    <mc:Fallback>
      <p:transition spd="slow" advTm="28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6E96-A5E0-4CF5-8E60-CDC273478E7B}"/>
              </a:ext>
            </a:extLst>
          </p:cNvPr>
          <p:cNvSpPr>
            <a:spLocks noGrp="1"/>
          </p:cNvSpPr>
          <p:nvPr>
            <p:ph type="title"/>
          </p:nvPr>
        </p:nvSpPr>
        <p:spPr>
          <a:xfrm>
            <a:off x="577049" y="310902"/>
            <a:ext cx="10592907" cy="932155"/>
          </a:xfrm>
          <a:solidFill>
            <a:schemeClr val="bg1">
              <a:lumMod val="85000"/>
            </a:schemeClr>
          </a:solidFill>
          <a:ln>
            <a:solidFill>
              <a:schemeClr val="tx1"/>
            </a:solidFill>
          </a:ln>
        </p:spPr>
        <p:txBody>
          <a:bodyPr>
            <a:normAutofit/>
          </a:bodyPr>
          <a:lstStyle/>
          <a:p>
            <a:r>
              <a:rPr lang="en-ZA" sz="3200" dirty="0"/>
              <a:t>Purpose and focus of this presentation</a:t>
            </a:r>
          </a:p>
        </p:txBody>
      </p:sp>
      <p:sp>
        <p:nvSpPr>
          <p:cNvPr id="3" name="Content Placeholder 2">
            <a:extLst>
              <a:ext uri="{FF2B5EF4-FFF2-40B4-BE49-F238E27FC236}">
                <a16:creationId xmlns:a16="http://schemas.microsoft.com/office/drawing/2014/main" id="{23C4FA7F-9EEC-4FA4-A87E-B45267E7FB00}"/>
              </a:ext>
            </a:extLst>
          </p:cNvPr>
          <p:cNvSpPr>
            <a:spLocks noGrp="1"/>
          </p:cNvSpPr>
          <p:nvPr>
            <p:ph idx="1"/>
          </p:nvPr>
        </p:nvSpPr>
        <p:spPr>
          <a:xfrm>
            <a:off x="577049" y="1544714"/>
            <a:ext cx="10351363" cy="4749554"/>
          </a:xfrm>
        </p:spPr>
        <p:txBody>
          <a:bodyPr>
            <a:normAutofit fontScale="92500" lnSpcReduction="10000"/>
          </a:bodyPr>
          <a:lstStyle/>
          <a:p>
            <a:pPr marL="0" indent="0">
              <a:buNone/>
            </a:pPr>
            <a:r>
              <a:rPr lang="en-ZA" dirty="0"/>
              <a:t>AIM:  To synthesise findings from several studies from South Africa to understand the observed shift away from field cultivation and other land use changes in communal areas of the country.</a:t>
            </a:r>
          </a:p>
          <a:p>
            <a:pPr marL="0" indent="0">
              <a:buNone/>
            </a:pPr>
            <a:endParaRPr lang="en-ZA" dirty="0"/>
          </a:p>
          <a:p>
            <a:pPr marL="0" indent="0">
              <a:buNone/>
            </a:pPr>
            <a:r>
              <a:rPr lang="en-ZA" dirty="0"/>
              <a:t>WHY? </a:t>
            </a:r>
          </a:p>
          <a:p>
            <a:pPr marL="0" indent="0">
              <a:buNone/>
            </a:pPr>
            <a:r>
              <a:rPr lang="en-ZA" dirty="0">
                <a:latin typeface="Calibri" panose="020F0502020204030204" pitchFamily="34" charset="0"/>
                <a:ea typeface="Calibri" panose="020F0502020204030204" pitchFamily="34" charset="0"/>
                <a:cs typeface="Times New Roman" panose="02020603050405020304" pitchFamily="18" charset="0"/>
              </a:rPr>
              <a:t>Inadequate consideration of:</a:t>
            </a:r>
          </a:p>
          <a:p>
            <a:pPr lvl="1"/>
            <a:r>
              <a:rPr lang="en-ZA" dirty="0">
                <a:latin typeface="Calibri" panose="020F0502020204030204" pitchFamily="34" charset="0"/>
                <a:ea typeface="Calibri" panose="020F0502020204030204" pitchFamily="34" charset="0"/>
                <a:cs typeface="Times New Roman" panose="02020603050405020304" pitchFamily="18" charset="0"/>
              </a:rPr>
              <a:t>the </a:t>
            </a:r>
            <a:r>
              <a:rPr lang="en-ZA" b="1" dirty="0">
                <a:latin typeface="Calibri" panose="020F0502020204030204" pitchFamily="34" charset="0"/>
                <a:ea typeface="Calibri" panose="020F0502020204030204" pitchFamily="34" charset="0"/>
                <a:cs typeface="Times New Roman" panose="02020603050405020304" pitchFamily="18" charset="0"/>
              </a:rPr>
              <a:t>rates and scales of field deactivation </a:t>
            </a:r>
            <a:r>
              <a:rPr lang="en-ZA" dirty="0">
                <a:latin typeface="Calibri" panose="020F0502020204030204" pitchFamily="34" charset="0"/>
                <a:ea typeface="Calibri" panose="020F0502020204030204" pitchFamily="34" charset="0"/>
                <a:cs typeface="Times New Roman" panose="02020603050405020304" pitchFamily="18" charset="0"/>
              </a:rPr>
              <a:t>and land use change more widely across South Africa and region (most work has been done in the Eastern Cape)</a:t>
            </a:r>
          </a:p>
          <a:p>
            <a:pPr lvl="1"/>
            <a:r>
              <a:rPr lang="en-ZA" dirty="0">
                <a:latin typeface="Calibri" panose="020F0502020204030204" pitchFamily="34" charset="0"/>
                <a:ea typeface="Calibri" panose="020F0502020204030204" pitchFamily="34" charset="0"/>
                <a:cs typeface="Times New Roman" panose="02020603050405020304" pitchFamily="18" charset="0"/>
              </a:rPr>
              <a:t> the livelihood, food security and ecological </a:t>
            </a:r>
            <a:r>
              <a:rPr lang="en-ZA" b="1" dirty="0">
                <a:latin typeface="Calibri" panose="020F0502020204030204" pitchFamily="34" charset="0"/>
                <a:ea typeface="Calibri" panose="020F0502020204030204" pitchFamily="34" charset="0"/>
                <a:cs typeface="Times New Roman" panose="02020603050405020304" pitchFamily="18" charset="0"/>
              </a:rPr>
              <a:t>consequences</a:t>
            </a:r>
            <a:r>
              <a:rPr lang="en-ZA" dirty="0">
                <a:latin typeface="Calibri" panose="020F0502020204030204" pitchFamily="34" charset="0"/>
                <a:ea typeface="Calibri" panose="020F0502020204030204" pitchFamily="34" charset="0"/>
                <a:cs typeface="Times New Roman" panose="02020603050405020304" pitchFamily="18" charset="0"/>
              </a:rPr>
              <a:t> of such changes</a:t>
            </a:r>
          </a:p>
          <a:p>
            <a:pPr lvl="1"/>
            <a:r>
              <a:rPr lang="en-ZA" dirty="0">
                <a:latin typeface="Calibri" panose="020F0502020204030204" pitchFamily="34" charset="0"/>
                <a:cs typeface="Times New Roman" panose="02020603050405020304" pitchFamily="18" charset="0"/>
              </a:rPr>
              <a:t>the use of interdisciplinary research, multiple methodologies and data sources to build a </a:t>
            </a:r>
            <a:r>
              <a:rPr lang="en-ZA" b="1" dirty="0">
                <a:latin typeface="Calibri" panose="020F0502020204030204" pitchFamily="34" charset="0"/>
                <a:cs typeface="Times New Roman" panose="02020603050405020304" pitchFamily="18" charset="0"/>
              </a:rPr>
              <a:t>comprehensive picture </a:t>
            </a:r>
            <a:r>
              <a:rPr lang="en-ZA" dirty="0">
                <a:latin typeface="Calibri" panose="020F0502020204030204" pitchFamily="34" charset="0"/>
                <a:cs typeface="Times New Roman" panose="02020603050405020304" pitchFamily="18" charset="0"/>
              </a:rPr>
              <a:t>of the complex changes taking place</a:t>
            </a:r>
          </a:p>
          <a:p>
            <a:pPr lvl="1"/>
            <a:r>
              <a:rPr lang="en-ZA" dirty="0">
                <a:latin typeface="Calibri" panose="020F0502020204030204" pitchFamily="34" charset="0"/>
                <a:cs typeface="Times New Roman" panose="02020603050405020304" pitchFamily="18" charset="0"/>
              </a:rPr>
              <a:t>what these changes mean for rural development and agrarian policy in a time of increased vulnerability and global change</a:t>
            </a:r>
          </a:p>
          <a:p>
            <a:pPr marL="0" indent="0">
              <a:buNone/>
            </a:pPr>
            <a:endParaRPr lang="en-ZA" dirty="0">
              <a:latin typeface="Calibri" panose="020F0502020204030204" pitchFamily="34" charset="0"/>
              <a:cs typeface="Times New Roman" panose="02020603050405020304" pitchFamily="18" charset="0"/>
            </a:endParaRPr>
          </a:p>
          <a:p>
            <a:pPr lvl="1"/>
            <a:endParaRPr lang="en-ZA" dirty="0">
              <a:latin typeface="Calibri" panose="020F0502020204030204" pitchFamily="34" charset="0"/>
              <a:cs typeface="Times New Roman" panose="02020603050405020304" pitchFamily="18" charset="0"/>
            </a:endParaRPr>
          </a:p>
          <a:p>
            <a:pPr lvl="2"/>
            <a:endParaRPr lang="en-ZA" dirty="0">
              <a:latin typeface="Calibri" panose="020F0502020204030204" pitchFamily="34" charset="0"/>
              <a:cs typeface="Times New Roman" panose="02020603050405020304" pitchFamily="18" charset="0"/>
            </a:endParaRPr>
          </a:p>
          <a:p>
            <a:pPr marL="914400" lvl="2" indent="0">
              <a:buNone/>
            </a:pPr>
            <a:endParaRPr lang="en-ZA" dirty="0"/>
          </a:p>
        </p:txBody>
      </p:sp>
      <p:pic>
        <p:nvPicPr>
          <p:cNvPr id="4" name="Audio 3">
            <a:hlinkClick r:id="" action="ppaction://media"/>
            <a:extLst>
              <a:ext uri="{FF2B5EF4-FFF2-40B4-BE49-F238E27FC236}">
                <a16:creationId xmlns:a16="http://schemas.microsoft.com/office/drawing/2014/main" id="{748AE01B-CC88-4A84-9D98-FBB498A1B0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3702771"/>
      </p:ext>
    </p:extLst>
  </p:cSld>
  <p:clrMapOvr>
    <a:masterClrMapping/>
  </p:clrMapOvr>
  <mc:AlternateContent xmlns:mc="http://schemas.openxmlformats.org/markup-compatibility/2006">
    <mc:Choice xmlns:p14="http://schemas.microsoft.com/office/powerpoint/2010/main" Requires="p14">
      <p:transition spd="slow" p14:dur="2000" advTm="50041"/>
    </mc:Choice>
    <mc:Fallback>
      <p:transition spd="slow" advTm="5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2183355" y="2496522"/>
          <a:ext cx="8084167" cy="2946375"/>
        </p:xfrm>
        <a:graphic>
          <a:graphicData uri="http://schemas.openxmlformats.org/presentationml/2006/ole">
            <mc:AlternateContent xmlns:mc="http://schemas.openxmlformats.org/markup-compatibility/2006">
              <mc:Choice xmlns:v="urn:schemas-microsoft-com:vml" Requires="v">
                <p:oleObj spid="_x0000_s1206" name="Document" r:id="rId6" imgW="6289642" imgH="2292121" progId="Word.Document.12">
                  <p:embed/>
                </p:oleObj>
              </mc:Choice>
              <mc:Fallback>
                <p:oleObj name="Document" r:id="rId6" imgW="6289642" imgH="2292121" progId="Word.Document.12">
                  <p:embed/>
                  <p:pic>
                    <p:nvPicPr>
                      <p:cNvPr id="5" name="Object 4"/>
                      <p:cNvPicPr/>
                      <p:nvPr/>
                    </p:nvPicPr>
                    <p:blipFill>
                      <a:blip r:embed="rId7"/>
                      <a:stretch>
                        <a:fillRect/>
                      </a:stretch>
                    </p:blipFill>
                    <p:spPr>
                      <a:xfrm>
                        <a:off x="2183355" y="2496522"/>
                        <a:ext cx="8084167" cy="2946375"/>
                      </a:xfrm>
                      <a:prstGeom prst="rect">
                        <a:avLst/>
                      </a:prstGeom>
                      <a:noFill/>
                    </p:spPr>
                  </p:pic>
                </p:oleObj>
              </mc:Fallback>
            </mc:AlternateContent>
          </a:graphicData>
        </a:graphic>
      </p:graphicFrame>
      <p:sp>
        <p:nvSpPr>
          <p:cNvPr id="6" name="Rectangle 5"/>
          <p:cNvSpPr/>
          <p:nvPr/>
        </p:nvSpPr>
        <p:spPr>
          <a:xfrm>
            <a:off x="2286001" y="5814563"/>
            <a:ext cx="8084167" cy="369332"/>
          </a:xfrm>
          <a:prstGeom prst="rect">
            <a:avLst/>
          </a:prstGeom>
        </p:spPr>
        <p:txBody>
          <a:bodyPr wrap="square">
            <a:spAutoFit/>
          </a:bodyPr>
          <a:lstStyle/>
          <a:p>
            <a:r>
              <a:rPr lang="en-GB" dirty="0">
                <a:solidFill>
                  <a:srgbClr val="000000"/>
                </a:solidFill>
                <a:latin typeface="Times New Roman" panose="02020603050405020304" pitchFamily="18" charset="0"/>
                <a:ea typeface="Times New Roman" panose="02020603050405020304" pitchFamily="18" charset="0"/>
              </a:rPr>
              <a:t>(From: Clarke 2012, unpublished thesis, Shackleton and Luckert 2015) </a:t>
            </a:r>
            <a:endParaRPr lang="en-GB" dirty="0"/>
          </a:p>
        </p:txBody>
      </p:sp>
      <p:sp>
        <p:nvSpPr>
          <p:cNvPr id="7" name="Rectangle 6"/>
          <p:cNvSpPr/>
          <p:nvPr/>
        </p:nvSpPr>
        <p:spPr>
          <a:xfrm>
            <a:off x="1734402" y="1161777"/>
            <a:ext cx="8784976" cy="1137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Narrowing of </a:t>
            </a:r>
            <a:r>
              <a:rPr lang="en-ZA" dirty="0" err="1"/>
              <a:t>hh</a:t>
            </a:r>
            <a:r>
              <a:rPr lang="en-ZA" dirty="0"/>
              <a:t> portfolio/less diversified, less use of NR safety nets, more reliance on grants and cash, erosion of fall-back assets, at mercy of markets for food security </a:t>
            </a:r>
          </a:p>
          <a:p>
            <a:pPr algn="ctr"/>
            <a:r>
              <a:rPr lang="en-ZA" dirty="0">
                <a:solidFill>
                  <a:srgbClr val="FFFF00"/>
                </a:solidFill>
              </a:rPr>
              <a:t>LESS RESILIENT?</a:t>
            </a:r>
            <a:endParaRPr lang="en-GB" dirty="0">
              <a:solidFill>
                <a:srgbClr val="FFFF00"/>
              </a:solidFill>
            </a:endParaRPr>
          </a:p>
        </p:txBody>
      </p:sp>
      <p:sp>
        <p:nvSpPr>
          <p:cNvPr id="8" name="Oval 7"/>
          <p:cNvSpPr/>
          <p:nvPr/>
        </p:nvSpPr>
        <p:spPr>
          <a:xfrm>
            <a:off x="7176121" y="3066094"/>
            <a:ext cx="1584176" cy="9361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3503713" y="3169561"/>
            <a:ext cx="720080"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1734401" y="274638"/>
            <a:ext cx="8784975" cy="715962"/>
          </a:xfrm>
          <a:solidFill>
            <a:schemeClr val="bg1">
              <a:lumMod val="85000"/>
            </a:schemeClr>
          </a:solidFill>
          <a:ln>
            <a:solidFill>
              <a:schemeClr val="tx1"/>
            </a:solidFill>
          </a:ln>
        </p:spPr>
        <p:txBody>
          <a:bodyPr>
            <a:normAutofit fontScale="90000"/>
          </a:bodyPr>
          <a:lstStyle/>
          <a:p>
            <a:r>
              <a:rPr lang="en-US" sz="2400" dirty="0"/>
              <a:t>Changes in dependence on purchased food and goods, </a:t>
            </a:r>
            <a:r>
              <a:rPr lang="en-US" sz="2400" dirty="0" err="1"/>
              <a:t>Gatyana</a:t>
            </a:r>
            <a:r>
              <a:rPr lang="en-US" sz="2400" dirty="0"/>
              <a:t> and </a:t>
            </a:r>
            <a:r>
              <a:rPr lang="en-US" sz="2400" dirty="0" err="1"/>
              <a:t>Lesseyton</a:t>
            </a:r>
            <a:r>
              <a:rPr lang="en-US" sz="2400" dirty="0"/>
              <a:t>, Eastern Cape</a:t>
            </a:r>
          </a:p>
        </p:txBody>
      </p:sp>
      <p:pic>
        <p:nvPicPr>
          <p:cNvPr id="2" name="Audio 1">
            <a:hlinkClick r:id="" action="ppaction://media"/>
            <a:extLst>
              <a:ext uri="{FF2B5EF4-FFF2-40B4-BE49-F238E27FC236}">
                <a16:creationId xmlns:a16="http://schemas.microsoft.com/office/drawing/2014/main" id="{0DFA081E-3731-4DD9-9F23-1A13D2A3E71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77761242"/>
      </p:ext>
    </p:extLst>
  </p:cSld>
  <p:clrMapOvr>
    <a:masterClrMapping/>
  </p:clrMapOvr>
  <mc:AlternateContent xmlns:mc="http://schemas.openxmlformats.org/markup-compatibility/2006">
    <mc:Choice xmlns:p14="http://schemas.microsoft.com/office/powerpoint/2010/main" Requires="p14">
      <p:transition spd="slow" p14:dur="2000" advTm="36804"/>
    </mc:Choice>
    <mc:Fallback>
      <p:transition spd="slow" advTm="36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3952" y="304801"/>
            <a:ext cx="8599010" cy="838200"/>
          </a:xfrm>
          <a:solidFill>
            <a:schemeClr val="bg1">
              <a:lumMod val="85000"/>
            </a:schemeClr>
          </a:solidFill>
          <a:ln>
            <a:solidFill>
              <a:schemeClr val="tx1"/>
            </a:solidFill>
          </a:ln>
        </p:spPr>
        <p:txBody>
          <a:bodyPr>
            <a:noAutofit/>
          </a:bodyPr>
          <a:lstStyle/>
          <a:p>
            <a:pPr algn="ctr"/>
            <a:r>
              <a:rPr lang="en-US" sz="2400" dirty="0"/>
              <a:t>Food sources and food security</a:t>
            </a:r>
          </a:p>
        </p:txBody>
      </p:sp>
      <p:pic>
        <p:nvPicPr>
          <p:cNvPr id="133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6591" y="1361954"/>
            <a:ext cx="8051217" cy="2743200"/>
          </a:xfrm>
          <a:prstGeom prst="rect">
            <a:avLst/>
          </a:prstGeom>
          <a:solidFill>
            <a:schemeClr val="accent1">
              <a:lumMod val="40000"/>
              <a:lumOff val="60000"/>
            </a:schemeClr>
          </a:solidFill>
          <a:ln>
            <a:noFill/>
          </a:ln>
          <a:effectLst/>
        </p:spPr>
      </p:pic>
      <p:pic>
        <p:nvPicPr>
          <p:cNvPr id="1331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2400" y="4495801"/>
            <a:ext cx="5875337" cy="1712913"/>
          </a:xfrm>
          <a:prstGeom prst="rect">
            <a:avLst/>
          </a:prstGeom>
          <a:solidFill>
            <a:schemeClr val="accent1">
              <a:lumMod val="40000"/>
              <a:lumOff val="60000"/>
            </a:schemeClr>
          </a:solidFill>
          <a:ln>
            <a:noFill/>
          </a:ln>
          <a:effectLst/>
        </p:spPr>
      </p:pic>
      <p:sp>
        <p:nvSpPr>
          <p:cNvPr id="6" name="Rectangle 5"/>
          <p:cNvSpPr/>
          <p:nvPr/>
        </p:nvSpPr>
        <p:spPr>
          <a:xfrm>
            <a:off x="2284183" y="4495801"/>
            <a:ext cx="1459914" cy="1712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Household food insecurity access scale HFIAS</a:t>
            </a:r>
          </a:p>
        </p:txBody>
      </p:sp>
      <p:sp>
        <p:nvSpPr>
          <p:cNvPr id="7" name="Oval 6"/>
          <p:cNvSpPr/>
          <p:nvPr/>
        </p:nvSpPr>
        <p:spPr>
          <a:xfrm>
            <a:off x="3352800" y="2895600"/>
            <a:ext cx="2819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Oval 7"/>
          <p:cNvSpPr/>
          <p:nvPr/>
        </p:nvSpPr>
        <p:spPr>
          <a:xfrm>
            <a:off x="6900069" y="2895600"/>
            <a:ext cx="2785269"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TextBox 2">
            <a:extLst>
              <a:ext uri="{FF2B5EF4-FFF2-40B4-BE49-F238E27FC236}">
                <a16:creationId xmlns:a16="http://schemas.microsoft.com/office/drawing/2014/main" id="{3FB6D701-7150-4F9E-A6E8-37D1ED7D5530}"/>
              </a:ext>
            </a:extLst>
          </p:cNvPr>
          <p:cNvSpPr txBox="1"/>
          <p:nvPr/>
        </p:nvSpPr>
        <p:spPr>
          <a:xfrm>
            <a:off x="377920" y="4613593"/>
            <a:ext cx="1459914" cy="1200329"/>
          </a:xfrm>
          <a:prstGeom prst="rect">
            <a:avLst/>
          </a:prstGeom>
          <a:noFill/>
        </p:spPr>
        <p:txBody>
          <a:bodyPr wrap="square" rtlCol="0">
            <a:spAutoFit/>
          </a:bodyPr>
          <a:lstStyle/>
          <a:p>
            <a:r>
              <a:rPr lang="en-ZA" dirty="0"/>
              <a:t> (From Brooks, 2017, unpublished thesis)</a:t>
            </a:r>
          </a:p>
        </p:txBody>
      </p:sp>
      <p:sp>
        <p:nvSpPr>
          <p:cNvPr id="4" name="Oval 3">
            <a:extLst>
              <a:ext uri="{FF2B5EF4-FFF2-40B4-BE49-F238E27FC236}">
                <a16:creationId xmlns:a16="http://schemas.microsoft.com/office/drawing/2014/main" id="{9083C2B3-D104-4FE2-A4B0-45C554407E81}"/>
              </a:ext>
            </a:extLst>
          </p:cNvPr>
          <p:cNvSpPr/>
          <p:nvPr/>
        </p:nvSpPr>
        <p:spPr>
          <a:xfrm>
            <a:off x="6750110" y="5352257"/>
            <a:ext cx="3447698" cy="7686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 name="Audio 10">
            <a:hlinkClick r:id="" action="ppaction://media"/>
            <a:extLst>
              <a:ext uri="{FF2B5EF4-FFF2-40B4-BE49-F238E27FC236}">
                <a16:creationId xmlns:a16="http://schemas.microsoft.com/office/drawing/2014/main" id="{56C743C3-BD0D-44FE-A8E5-9404E16126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75930797"/>
      </p:ext>
    </p:extLst>
  </p:cSld>
  <p:clrMapOvr>
    <a:masterClrMapping/>
  </p:clrMapOvr>
  <mc:AlternateContent xmlns:mc="http://schemas.openxmlformats.org/markup-compatibility/2006">
    <mc:Choice xmlns:p14="http://schemas.microsoft.com/office/powerpoint/2010/main" Requires="p14">
      <p:transition spd="slow" p14:dur="2000" advTm="43210"/>
    </mc:Choice>
    <mc:Fallback>
      <p:transition spd="slow" advTm="43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638" y="658700"/>
            <a:ext cx="10515600" cy="930275"/>
          </a:xfrm>
          <a:solidFill>
            <a:schemeClr val="bg1">
              <a:lumMod val="85000"/>
            </a:schemeClr>
          </a:solidFill>
          <a:ln>
            <a:solidFill>
              <a:schemeClr val="tx1"/>
            </a:solidFill>
          </a:ln>
        </p:spPr>
        <p:txBody>
          <a:bodyPr>
            <a:normAutofit fontScale="90000"/>
          </a:bodyPr>
          <a:lstStyle/>
          <a:p>
            <a:br>
              <a:rPr lang="en-ZA" sz="2800" dirty="0"/>
            </a:br>
            <a:r>
              <a:rPr lang="en-ZA" sz="2800" dirty="0"/>
              <a:t>Increasing woody cover promotes a greater diversity of species used in livelihoods and sale (non-timber forest products)</a:t>
            </a:r>
            <a:br>
              <a:rPr lang="en-ZA" sz="2800" dirty="0"/>
            </a:br>
            <a:endParaRPr lang="en-ZA" sz="2800" dirty="0"/>
          </a:p>
        </p:txBody>
      </p:sp>
      <p:graphicFrame>
        <p:nvGraphicFramePr>
          <p:cNvPr id="4" name="Chart 3"/>
          <p:cNvGraphicFramePr>
            <a:graphicFrameLocks/>
          </p:cNvGraphicFramePr>
          <p:nvPr/>
        </p:nvGraphicFramePr>
        <p:xfrm>
          <a:off x="714231" y="2156403"/>
          <a:ext cx="4981575" cy="35242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p:cNvGraphicFramePr>
            <a:graphicFrameLocks/>
          </p:cNvGraphicFramePr>
          <p:nvPr/>
        </p:nvGraphicFramePr>
        <p:xfrm>
          <a:off x="6026438" y="2156404"/>
          <a:ext cx="5200650" cy="3524250"/>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Box 5"/>
          <p:cNvSpPr txBox="1"/>
          <p:nvPr/>
        </p:nvSpPr>
        <p:spPr>
          <a:xfrm>
            <a:off x="7197860" y="6248082"/>
            <a:ext cx="4535024" cy="369332"/>
          </a:xfrm>
          <a:prstGeom prst="rect">
            <a:avLst/>
          </a:prstGeom>
          <a:noFill/>
        </p:spPr>
        <p:txBody>
          <a:bodyPr wrap="none" rtlCol="0">
            <a:spAutoFit/>
          </a:bodyPr>
          <a:lstStyle/>
          <a:p>
            <a:r>
              <a:rPr lang="en-US" dirty="0"/>
              <a:t>(From: Njwaxu &amp; Shackleton; in press; </a:t>
            </a:r>
            <a:r>
              <a:rPr lang="en-US" i="1" dirty="0"/>
              <a:t>Forests</a:t>
            </a:r>
            <a:r>
              <a:rPr lang="en-US" dirty="0"/>
              <a:t>)</a:t>
            </a:r>
            <a:endParaRPr lang="en-ZA" dirty="0"/>
          </a:p>
        </p:txBody>
      </p:sp>
      <p:sp>
        <p:nvSpPr>
          <p:cNvPr id="3" name="Slide Number Placeholder 2"/>
          <p:cNvSpPr>
            <a:spLocks noGrp="1"/>
          </p:cNvSpPr>
          <p:nvPr>
            <p:ph type="sldNum" sz="quarter" idx="12"/>
          </p:nvPr>
        </p:nvSpPr>
        <p:spPr/>
        <p:txBody>
          <a:bodyPr/>
          <a:lstStyle/>
          <a:p>
            <a:fld id="{DE2DF92D-269E-4D4F-9B5D-918DF0929555}" type="slidenum">
              <a:rPr lang="en-ZA" smtClean="0"/>
              <a:t>32</a:t>
            </a:fld>
            <a:endParaRPr lang="en-ZA"/>
          </a:p>
        </p:txBody>
      </p:sp>
      <p:pic>
        <p:nvPicPr>
          <p:cNvPr id="9" name="Audio 8">
            <a:hlinkClick r:id="" action="ppaction://media"/>
            <a:extLst>
              <a:ext uri="{FF2B5EF4-FFF2-40B4-BE49-F238E27FC236}">
                <a16:creationId xmlns:a16="http://schemas.microsoft.com/office/drawing/2014/main" id="{1ED236B6-ED6D-4C82-AAC6-7C928649D9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43017774"/>
      </p:ext>
    </p:extLst>
  </p:cSld>
  <p:clrMapOvr>
    <a:masterClrMapping/>
  </p:clrMapOvr>
  <mc:AlternateContent xmlns:mc="http://schemas.openxmlformats.org/markup-compatibility/2006">
    <mc:Choice xmlns:p14="http://schemas.microsoft.com/office/powerpoint/2010/main" Requires="p14">
      <p:transition spd="slow" p14:dur="2000" advTm="38571"/>
    </mc:Choice>
    <mc:Fallback>
      <p:transition spd="slow" advTm="38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898" y="238933"/>
            <a:ext cx="9645162" cy="994172"/>
          </a:xfrm>
          <a:solidFill>
            <a:schemeClr val="bg1">
              <a:lumMod val="85000"/>
            </a:schemeClr>
          </a:solidFill>
          <a:ln>
            <a:solidFill>
              <a:schemeClr val="tx1"/>
            </a:solidFill>
          </a:ln>
        </p:spPr>
        <p:txBody>
          <a:bodyPr>
            <a:noAutofit/>
          </a:bodyPr>
          <a:lstStyle/>
          <a:p>
            <a:pPr algn="ctr"/>
            <a:r>
              <a:rPr lang="en-ZA" sz="2800" dirty="0"/>
              <a:t>Fairbairn Village, former Ciskei, Eastern Cape: How has sourcing - self-collection vs purchase – changed with time? </a:t>
            </a:r>
            <a:endParaRPr lang="en-GB" sz="2800" dirty="0"/>
          </a:p>
        </p:txBody>
      </p:sp>
      <p:graphicFrame>
        <p:nvGraphicFramePr>
          <p:cNvPr id="4" name="Table 3"/>
          <p:cNvGraphicFramePr>
            <a:graphicFrameLocks noGrp="1"/>
          </p:cNvGraphicFramePr>
          <p:nvPr>
            <p:extLst>
              <p:ext uri="{D42A27DB-BD31-4B8C-83A1-F6EECF244321}">
                <p14:modId xmlns:p14="http://schemas.microsoft.com/office/powerpoint/2010/main" val="931293708"/>
              </p:ext>
            </p:extLst>
          </p:nvPr>
        </p:nvGraphicFramePr>
        <p:xfrm>
          <a:off x="1134207" y="1538654"/>
          <a:ext cx="9645162" cy="2221400"/>
        </p:xfrm>
        <a:graphic>
          <a:graphicData uri="http://schemas.openxmlformats.org/drawingml/2006/table">
            <a:tbl>
              <a:tblPr firstRow="1" bandRow="1">
                <a:tableStyleId>{5C22544A-7EE6-4342-B048-85BDC9FD1C3A}</a:tableStyleId>
              </a:tblPr>
              <a:tblGrid>
                <a:gridCol w="3215054">
                  <a:extLst>
                    <a:ext uri="{9D8B030D-6E8A-4147-A177-3AD203B41FA5}">
                      <a16:colId xmlns:a16="http://schemas.microsoft.com/office/drawing/2014/main" val="20000"/>
                    </a:ext>
                  </a:extLst>
                </a:gridCol>
                <a:gridCol w="3215054">
                  <a:extLst>
                    <a:ext uri="{9D8B030D-6E8A-4147-A177-3AD203B41FA5}">
                      <a16:colId xmlns:a16="http://schemas.microsoft.com/office/drawing/2014/main" val="20001"/>
                    </a:ext>
                  </a:extLst>
                </a:gridCol>
                <a:gridCol w="3215054">
                  <a:extLst>
                    <a:ext uri="{9D8B030D-6E8A-4147-A177-3AD203B41FA5}">
                      <a16:colId xmlns:a16="http://schemas.microsoft.com/office/drawing/2014/main" val="20002"/>
                    </a:ext>
                  </a:extLst>
                </a:gridCol>
              </a:tblGrid>
              <a:tr h="444280">
                <a:tc>
                  <a:txBody>
                    <a:bodyPr/>
                    <a:lstStyle/>
                    <a:p>
                      <a:r>
                        <a:rPr lang="en-ZA" sz="2000" dirty="0"/>
                        <a:t>ES</a:t>
                      </a:r>
                      <a:r>
                        <a:rPr lang="en-ZA" sz="2000" baseline="0" dirty="0"/>
                        <a:t> </a:t>
                      </a:r>
                      <a:endParaRPr lang="en-GB" sz="2000" dirty="0"/>
                    </a:p>
                  </a:txBody>
                  <a:tcPr marL="68580" marR="68580" marT="34290" marB="34290"/>
                </a:tc>
                <a:tc>
                  <a:txBody>
                    <a:bodyPr/>
                    <a:lstStyle/>
                    <a:p>
                      <a:r>
                        <a:rPr lang="en-ZA" sz="2000" dirty="0"/>
                        <a:t>% purchasing 2000 </a:t>
                      </a:r>
                      <a:endParaRPr lang="en-GB" sz="2000" dirty="0"/>
                    </a:p>
                  </a:txBody>
                  <a:tcPr marL="68580" marR="68580" marT="34290" marB="34290"/>
                </a:tc>
                <a:tc>
                  <a:txBody>
                    <a:bodyPr/>
                    <a:lstStyle/>
                    <a:p>
                      <a:r>
                        <a:rPr lang="en-ZA" sz="2000" dirty="0"/>
                        <a:t> % purchasing 2015 </a:t>
                      </a:r>
                      <a:endParaRPr lang="en-GB" sz="2000" dirty="0"/>
                    </a:p>
                  </a:txBody>
                  <a:tcPr marL="68580" marR="68580" marT="34290" marB="34290"/>
                </a:tc>
                <a:extLst>
                  <a:ext uri="{0D108BD9-81ED-4DB2-BD59-A6C34878D82A}">
                    <a16:rowId xmlns:a16="http://schemas.microsoft.com/office/drawing/2014/main" val="10000"/>
                  </a:ext>
                </a:extLst>
              </a:tr>
              <a:tr h="444280">
                <a:tc>
                  <a:txBody>
                    <a:bodyPr/>
                    <a:lstStyle/>
                    <a:p>
                      <a:r>
                        <a:rPr lang="en-ZA" sz="2000" dirty="0"/>
                        <a:t>Fuelwood</a:t>
                      </a:r>
                      <a:r>
                        <a:rPr lang="en-ZA" sz="2000" baseline="0" dirty="0"/>
                        <a:t> </a:t>
                      </a:r>
                      <a:endParaRPr lang="en-GB" sz="2000" dirty="0"/>
                    </a:p>
                  </a:txBody>
                  <a:tcPr marL="68580" marR="68580" marT="34290" marB="34290"/>
                </a:tc>
                <a:tc>
                  <a:txBody>
                    <a:bodyPr/>
                    <a:lstStyle/>
                    <a:p>
                      <a:r>
                        <a:rPr lang="en-ZA" sz="2000" dirty="0">
                          <a:highlight>
                            <a:srgbClr val="FF0000"/>
                          </a:highlight>
                        </a:rPr>
                        <a:t> 6</a:t>
                      </a:r>
                      <a:endParaRPr lang="en-GB" sz="2000" dirty="0">
                        <a:highlight>
                          <a:srgbClr val="FF0000"/>
                        </a:highlight>
                      </a:endParaRPr>
                    </a:p>
                  </a:txBody>
                  <a:tcPr marL="68580" marR="68580" marT="34290" marB="34290"/>
                </a:tc>
                <a:tc>
                  <a:txBody>
                    <a:bodyPr/>
                    <a:lstStyle/>
                    <a:p>
                      <a:r>
                        <a:rPr lang="en-ZA" sz="2000" dirty="0">
                          <a:highlight>
                            <a:srgbClr val="FF0000"/>
                          </a:highlight>
                        </a:rPr>
                        <a:t>80</a:t>
                      </a:r>
                      <a:endParaRPr lang="en-GB" sz="2000" dirty="0">
                        <a:highlight>
                          <a:srgbClr val="FF0000"/>
                        </a:highlight>
                      </a:endParaRPr>
                    </a:p>
                  </a:txBody>
                  <a:tcPr marL="68580" marR="68580" marT="34290" marB="34290"/>
                </a:tc>
                <a:extLst>
                  <a:ext uri="{0D108BD9-81ED-4DB2-BD59-A6C34878D82A}">
                    <a16:rowId xmlns:a16="http://schemas.microsoft.com/office/drawing/2014/main" val="10001"/>
                  </a:ext>
                </a:extLst>
              </a:tr>
              <a:tr h="444280">
                <a:tc>
                  <a:txBody>
                    <a:bodyPr/>
                    <a:lstStyle/>
                    <a:p>
                      <a:r>
                        <a:rPr lang="en-ZA" sz="2000" dirty="0"/>
                        <a:t>Prickly</a:t>
                      </a:r>
                      <a:r>
                        <a:rPr lang="en-ZA" sz="2000" baseline="0" dirty="0"/>
                        <a:t> pear</a:t>
                      </a:r>
                      <a:endParaRPr lang="en-GB" sz="2000" dirty="0"/>
                    </a:p>
                  </a:txBody>
                  <a:tcPr marL="68580" marR="68580" marT="34290" marB="34290"/>
                </a:tc>
                <a:tc>
                  <a:txBody>
                    <a:bodyPr/>
                    <a:lstStyle/>
                    <a:p>
                      <a:r>
                        <a:rPr lang="en-ZA" sz="2000" dirty="0"/>
                        <a:t>18</a:t>
                      </a:r>
                      <a:endParaRPr lang="en-GB" sz="2000" dirty="0"/>
                    </a:p>
                  </a:txBody>
                  <a:tcPr marL="68580" marR="68580" marT="34290" marB="34290"/>
                </a:tc>
                <a:tc>
                  <a:txBody>
                    <a:bodyPr/>
                    <a:lstStyle/>
                    <a:p>
                      <a:r>
                        <a:rPr lang="en-ZA" sz="2000" dirty="0"/>
                        <a:t>68</a:t>
                      </a:r>
                      <a:endParaRPr lang="en-GB" sz="2000" dirty="0"/>
                    </a:p>
                  </a:txBody>
                  <a:tcPr marL="68580" marR="68580" marT="34290" marB="34290"/>
                </a:tc>
                <a:extLst>
                  <a:ext uri="{0D108BD9-81ED-4DB2-BD59-A6C34878D82A}">
                    <a16:rowId xmlns:a16="http://schemas.microsoft.com/office/drawing/2014/main" val="10002"/>
                  </a:ext>
                </a:extLst>
              </a:tr>
              <a:tr h="444280">
                <a:tc>
                  <a:txBody>
                    <a:bodyPr/>
                    <a:lstStyle/>
                    <a:p>
                      <a:r>
                        <a:rPr lang="en-ZA" sz="2000" dirty="0"/>
                        <a:t>Traditional </a:t>
                      </a:r>
                      <a:r>
                        <a:rPr lang="en-ZA" sz="2000" dirty="0" err="1"/>
                        <a:t>imula</a:t>
                      </a:r>
                      <a:r>
                        <a:rPr lang="en-ZA" sz="2000" dirty="0"/>
                        <a:t> beer</a:t>
                      </a:r>
                      <a:endParaRPr lang="en-GB" sz="2000" dirty="0"/>
                    </a:p>
                  </a:txBody>
                  <a:tcPr marL="68580" marR="68580" marT="34290" marB="34290"/>
                </a:tc>
                <a:tc>
                  <a:txBody>
                    <a:bodyPr/>
                    <a:lstStyle/>
                    <a:p>
                      <a:r>
                        <a:rPr lang="en-ZA" sz="2000" dirty="0"/>
                        <a:t>15</a:t>
                      </a:r>
                      <a:endParaRPr lang="en-GB" sz="2000" dirty="0"/>
                    </a:p>
                  </a:txBody>
                  <a:tcPr marL="68580" marR="68580" marT="34290" marB="34290"/>
                </a:tc>
                <a:tc>
                  <a:txBody>
                    <a:bodyPr/>
                    <a:lstStyle/>
                    <a:p>
                      <a:r>
                        <a:rPr lang="en-ZA" sz="2000" dirty="0"/>
                        <a:t>2.5</a:t>
                      </a:r>
                      <a:endParaRPr lang="en-GB" sz="2000" dirty="0"/>
                    </a:p>
                  </a:txBody>
                  <a:tcPr marL="68580" marR="68580" marT="34290" marB="34290"/>
                </a:tc>
                <a:extLst>
                  <a:ext uri="{0D108BD9-81ED-4DB2-BD59-A6C34878D82A}">
                    <a16:rowId xmlns:a16="http://schemas.microsoft.com/office/drawing/2014/main" val="10003"/>
                  </a:ext>
                </a:extLst>
              </a:tr>
              <a:tr h="444280">
                <a:tc>
                  <a:txBody>
                    <a:bodyPr/>
                    <a:lstStyle/>
                    <a:p>
                      <a:r>
                        <a:rPr lang="en-ZA" sz="2000" dirty="0"/>
                        <a:t>Sand</a:t>
                      </a:r>
                      <a:endParaRPr lang="en-GB" sz="2000" dirty="0"/>
                    </a:p>
                  </a:txBody>
                  <a:tcPr marL="68580" marR="68580" marT="34290" marB="34290"/>
                </a:tc>
                <a:tc>
                  <a:txBody>
                    <a:bodyPr/>
                    <a:lstStyle/>
                    <a:p>
                      <a:r>
                        <a:rPr lang="en-ZA" sz="2000" dirty="0"/>
                        <a:t>0</a:t>
                      </a:r>
                      <a:endParaRPr lang="en-GB" sz="2000" dirty="0"/>
                    </a:p>
                  </a:txBody>
                  <a:tcPr marL="68580" marR="68580" marT="34290" marB="34290"/>
                </a:tc>
                <a:tc>
                  <a:txBody>
                    <a:bodyPr/>
                    <a:lstStyle/>
                    <a:p>
                      <a:r>
                        <a:rPr lang="en-ZA" sz="2000" dirty="0"/>
                        <a:t>60</a:t>
                      </a:r>
                      <a:endParaRPr lang="en-GB" sz="2000" dirty="0"/>
                    </a:p>
                  </a:txBody>
                  <a:tcPr marL="68580" marR="68580" marT="34290" marB="34290"/>
                </a:tc>
                <a:extLst>
                  <a:ext uri="{0D108BD9-81ED-4DB2-BD59-A6C34878D82A}">
                    <a16:rowId xmlns:a16="http://schemas.microsoft.com/office/drawing/2014/main" val="10004"/>
                  </a:ext>
                </a:extLst>
              </a:tr>
            </a:tbl>
          </a:graphicData>
        </a:graphic>
      </p:graphicFrame>
      <p:sp>
        <p:nvSpPr>
          <p:cNvPr id="5" name="TextBox 4"/>
          <p:cNvSpPr txBox="1"/>
          <p:nvPr/>
        </p:nvSpPr>
        <p:spPr>
          <a:xfrm>
            <a:off x="1248509" y="4065603"/>
            <a:ext cx="9645162" cy="2585323"/>
          </a:xfrm>
          <a:prstGeom prst="rect">
            <a:avLst/>
          </a:prstGeom>
          <a:noFill/>
        </p:spPr>
        <p:txBody>
          <a:bodyPr wrap="square" rtlCol="0">
            <a:spAutoFit/>
          </a:bodyPr>
          <a:lstStyle/>
          <a:p>
            <a:pPr defTabSz="685800"/>
            <a:r>
              <a:rPr lang="en-ZA" dirty="0">
                <a:solidFill>
                  <a:prstClr val="black"/>
                </a:solidFill>
                <a:latin typeface="Calibri" panose="020F0502020204030204"/>
              </a:rPr>
              <a:t>WHY?  </a:t>
            </a:r>
          </a:p>
          <a:p>
            <a:pPr marL="257175" indent="-257175" defTabSz="685800">
              <a:buFont typeface="Arial" panose="020B0604020202020204" pitchFamily="34" charset="0"/>
              <a:buChar char="•"/>
            </a:pPr>
            <a:r>
              <a:rPr lang="en-ZA" dirty="0">
                <a:solidFill>
                  <a:prstClr val="black"/>
                </a:solidFill>
                <a:latin typeface="Calibri" panose="020F0502020204030204"/>
              </a:rPr>
              <a:t>more door to door sellers </a:t>
            </a:r>
          </a:p>
          <a:p>
            <a:pPr marL="257175" indent="-257175" defTabSz="685800">
              <a:buFont typeface="Arial" panose="020B0604020202020204" pitchFamily="34" charset="0"/>
              <a:buChar char="•"/>
            </a:pPr>
            <a:r>
              <a:rPr lang="en-ZA" dirty="0">
                <a:solidFill>
                  <a:prstClr val="black"/>
                </a:solidFill>
                <a:latin typeface="Calibri" panose="020F0502020204030204"/>
              </a:rPr>
              <a:t>need for income amongst youth; </a:t>
            </a:r>
          </a:p>
          <a:p>
            <a:pPr marL="257175" indent="-257175" defTabSz="685800">
              <a:buFont typeface="Arial" panose="020B0604020202020204" pitchFamily="34" charset="0"/>
              <a:buChar char="•"/>
            </a:pPr>
            <a:r>
              <a:rPr lang="en-ZA" dirty="0">
                <a:solidFill>
                  <a:prstClr val="black"/>
                </a:solidFill>
                <a:latin typeface="Calibri" panose="020F0502020204030204"/>
              </a:rPr>
              <a:t>introduced sales based on monthly instalments facilitated by small cash payments from new child grants; </a:t>
            </a:r>
          </a:p>
          <a:p>
            <a:pPr marL="257175" indent="-257175" defTabSz="685800">
              <a:buFont typeface="Arial" panose="020B0604020202020204" pitchFamily="34" charset="0"/>
              <a:buChar char="•"/>
            </a:pPr>
            <a:r>
              <a:rPr lang="en-ZA" dirty="0">
                <a:solidFill>
                  <a:prstClr val="black"/>
                </a:solidFill>
                <a:latin typeface="Calibri" panose="020F0502020204030204"/>
              </a:rPr>
              <a:t>increase in pioneer species </a:t>
            </a:r>
            <a:r>
              <a:rPr lang="en-ZA" i="1" dirty="0" err="1">
                <a:solidFill>
                  <a:prstClr val="black"/>
                </a:solidFill>
                <a:latin typeface="Calibri" panose="020F0502020204030204"/>
              </a:rPr>
              <a:t>Vachellia</a:t>
            </a:r>
            <a:r>
              <a:rPr lang="en-ZA" i="1" dirty="0">
                <a:solidFill>
                  <a:prstClr val="black"/>
                </a:solidFill>
                <a:latin typeface="Calibri" panose="020F0502020204030204"/>
              </a:rPr>
              <a:t> </a:t>
            </a:r>
            <a:r>
              <a:rPr lang="en-ZA" i="1" dirty="0" err="1">
                <a:solidFill>
                  <a:prstClr val="black"/>
                </a:solidFill>
                <a:latin typeface="Calibri" panose="020F0502020204030204"/>
              </a:rPr>
              <a:t>karroo</a:t>
            </a:r>
            <a:r>
              <a:rPr lang="en-ZA" i="1" dirty="0">
                <a:solidFill>
                  <a:prstClr val="black"/>
                </a:solidFill>
                <a:latin typeface="Calibri" panose="020F0502020204030204"/>
              </a:rPr>
              <a:t> </a:t>
            </a:r>
            <a:r>
              <a:rPr lang="en-ZA" dirty="0">
                <a:solidFill>
                  <a:prstClr val="black"/>
                </a:solidFill>
                <a:latin typeface="Calibri" panose="020F0502020204030204"/>
              </a:rPr>
              <a:t>in old fields – increased availability</a:t>
            </a:r>
          </a:p>
          <a:p>
            <a:pPr marL="257175" indent="-257175" defTabSz="685800">
              <a:buFont typeface="Arial" panose="020B0604020202020204" pitchFamily="34" charset="0"/>
              <a:buChar char="•"/>
            </a:pPr>
            <a:r>
              <a:rPr lang="en-ZA" dirty="0">
                <a:solidFill>
                  <a:prstClr val="black"/>
                </a:solidFill>
                <a:latin typeface="Calibri" panose="020F0502020204030204"/>
              </a:rPr>
              <a:t>increasing costs of electricity</a:t>
            </a:r>
          </a:p>
          <a:p>
            <a:pPr defTabSz="685800"/>
            <a:r>
              <a:rPr lang="en-ZA" dirty="0">
                <a:solidFill>
                  <a:prstClr val="black"/>
                </a:solidFill>
                <a:latin typeface="Calibri" panose="020F0502020204030204"/>
              </a:rPr>
              <a:t> </a:t>
            </a:r>
          </a:p>
          <a:p>
            <a:pPr marL="257175" indent="-257175" defTabSz="685800">
              <a:buFont typeface="Arial" panose="020B0604020202020204" pitchFamily="34" charset="0"/>
              <a:buChar char="•"/>
            </a:pPr>
            <a:r>
              <a:rPr lang="en-ZA" dirty="0" err="1">
                <a:solidFill>
                  <a:prstClr val="black"/>
                </a:solidFill>
                <a:latin typeface="Calibri" panose="020F0502020204030204"/>
              </a:rPr>
              <a:t>Imula</a:t>
            </a:r>
            <a:r>
              <a:rPr lang="en-ZA" dirty="0">
                <a:solidFill>
                  <a:prstClr val="black"/>
                </a:solidFill>
                <a:latin typeface="Calibri" panose="020F0502020204030204"/>
              </a:rPr>
              <a:t> beer declined (loss of knowledge, shift in preference to bottled beer) </a:t>
            </a:r>
            <a:endParaRPr lang="en-GB"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866C487C-AB4B-4D79-93DA-84D06BE6632B}"/>
              </a:ext>
            </a:extLst>
          </p:cNvPr>
          <p:cNvSpPr txBox="1"/>
          <p:nvPr/>
        </p:nvSpPr>
        <p:spPr>
          <a:xfrm>
            <a:off x="9036419" y="5678798"/>
            <a:ext cx="2452319" cy="646331"/>
          </a:xfrm>
          <a:prstGeom prst="rect">
            <a:avLst/>
          </a:prstGeom>
          <a:noFill/>
        </p:spPr>
        <p:txBody>
          <a:bodyPr wrap="square" rtlCol="0">
            <a:spAutoFit/>
          </a:bodyPr>
          <a:lstStyle/>
          <a:p>
            <a:r>
              <a:rPr lang="en-ZA" dirty="0"/>
              <a:t>(from </a:t>
            </a:r>
            <a:r>
              <a:rPr lang="en-ZA" dirty="0" err="1"/>
              <a:t>Falayi</a:t>
            </a:r>
            <a:r>
              <a:rPr lang="en-ZA" dirty="0"/>
              <a:t> 2017, unpublished thesis.</a:t>
            </a:r>
          </a:p>
        </p:txBody>
      </p:sp>
      <p:pic>
        <p:nvPicPr>
          <p:cNvPr id="6" name="Audio 5">
            <a:hlinkClick r:id="" action="ppaction://media"/>
            <a:extLst>
              <a:ext uri="{FF2B5EF4-FFF2-40B4-BE49-F238E27FC236}">
                <a16:creationId xmlns:a16="http://schemas.microsoft.com/office/drawing/2014/main" id="{42A5F870-7BBC-4C88-9B4D-A87A22DB50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36899246"/>
      </p:ext>
    </p:extLst>
  </p:cSld>
  <p:clrMapOvr>
    <a:masterClrMapping/>
  </p:clrMapOvr>
  <mc:AlternateContent xmlns:mc="http://schemas.openxmlformats.org/markup-compatibility/2006">
    <mc:Choice xmlns:p14="http://schemas.microsoft.com/office/powerpoint/2010/main" Requires="p14">
      <p:transition spd="slow" p14:dur="2000" advTm="45903"/>
    </mc:Choice>
    <mc:Fallback>
      <p:transition spd="slow" advTm="45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CEB1FC0-C8EA-4479-9363-CEB06F0C5E0A}"/>
              </a:ext>
            </a:extLst>
          </p:cNvPr>
          <p:cNvSpPr>
            <a:spLocks noGrp="1"/>
          </p:cNvSpPr>
          <p:nvPr>
            <p:ph type="title"/>
          </p:nvPr>
        </p:nvSpPr>
        <p:spPr>
          <a:xfrm>
            <a:off x="674237" y="914400"/>
            <a:ext cx="3657600" cy="2887579"/>
          </a:xfrm>
        </p:spPr>
        <p:txBody>
          <a:bodyPr vert="horz" lIns="91440" tIns="45720" rIns="91440" bIns="45720" rtlCol="0" anchor="b">
            <a:normAutofit fontScale="90000"/>
          </a:bodyPr>
          <a:lstStyle/>
          <a:p>
            <a:pPr algn="ctr"/>
            <a:r>
              <a:rPr lang="en-US" sz="4800" dirty="0">
                <a:solidFill>
                  <a:srgbClr val="FFFFFF"/>
                </a:solidFill>
              </a:rPr>
              <a:t>Key messages, policy implications and way forward</a:t>
            </a:r>
            <a:endParaRPr lang="en-US" sz="4800" kern="1200" dirty="0">
              <a:solidFill>
                <a:srgbClr val="FFFFFF"/>
              </a:solidFill>
              <a:latin typeface="+mj-lt"/>
              <a:ea typeface="+mj-ea"/>
              <a:cs typeface="+mj-cs"/>
            </a:endParaRPr>
          </a:p>
        </p:txBody>
      </p:sp>
      <p:sp>
        <p:nvSpPr>
          <p:cNvPr id="5" name="Text Placeholder 4">
            <a:extLst>
              <a:ext uri="{FF2B5EF4-FFF2-40B4-BE49-F238E27FC236}">
                <a16:creationId xmlns:a16="http://schemas.microsoft.com/office/drawing/2014/main" id="{CBA7DC0B-32ED-4C08-A192-C3FDEE7AAA8C}"/>
              </a:ext>
            </a:extLst>
          </p:cNvPr>
          <p:cNvSpPr>
            <a:spLocks noGrp="1"/>
          </p:cNvSpPr>
          <p:nvPr>
            <p:ph type="body" idx="1"/>
          </p:nvPr>
        </p:nvSpPr>
        <p:spPr>
          <a:xfrm>
            <a:off x="674237" y="4789626"/>
            <a:ext cx="3657600" cy="1182548"/>
          </a:xfrm>
        </p:spPr>
        <p:txBody>
          <a:bodyPr vert="horz" lIns="91440" tIns="45720" rIns="91440" bIns="45720" rtlCol="0">
            <a:normAutofit/>
          </a:bodyPr>
          <a:lstStyle/>
          <a:p>
            <a:pPr lvl="0"/>
            <a:endParaRPr lang="en-ZA" dirty="0">
              <a:solidFill>
                <a:schemeClr val="bg1"/>
              </a:solidFill>
            </a:endParaRPr>
          </a:p>
        </p:txBody>
      </p:sp>
      <p:cxnSp>
        <p:nvCxnSpPr>
          <p:cNvPr id="25" name="Straight Connector 2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E586FBA-BC11-47B7-92FD-2B101E127BA1}"/>
              </a:ext>
            </a:extLst>
          </p:cNvPr>
          <p:cNvPicPr>
            <a:picLocks noChangeAspect="1"/>
          </p:cNvPicPr>
          <p:nvPr/>
        </p:nvPicPr>
        <p:blipFill>
          <a:blip r:embed="rId5"/>
          <a:stretch>
            <a:fillRect/>
          </a:stretch>
        </p:blipFill>
        <p:spPr>
          <a:xfrm>
            <a:off x="5006544" y="1321517"/>
            <a:ext cx="7065734" cy="4650657"/>
          </a:xfrm>
          <a:prstGeom prst="rect">
            <a:avLst/>
          </a:prstGeom>
        </p:spPr>
      </p:pic>
      <p:pic>
        <p:nvPicPr>
          <p:cNvPr id="6" name="Audio 5">
            <a:hlinkClick r:id="" action="ppaction://media"/>
            <a:extLst>
              <a:ext uri="{FF2B5EF4-FFF2-40B4-BE49-F238E27FC236}">
                <a16:creationId xmlns:a16="http://schemas.microsoft.com/office/drawing/2014/main" id="{2D8E5CB0-5CB8-4A45-870C-12441B1AE2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1161791"/>
      </p:ext>
    </p:extLst>
  </p:cSld>
  <p:clrMapOvr>
    <a:masterClrMapping/>
  </p:clrMapOvr>
  <mc:AlternateContent xmlns:mc="http://schemas.openxmlformats.org/markup-compatibility/2006">
    <mc:Choice xmlns:p14="http://schemas.microsoft.com/office/powerpoint/2010/main" Requires="p14">
      <p:transition spd="slow" p14:dur="2000" advTm="11449"/>
    </mc:Choice>
    <mc:Fallback>
      <p:transition spd="slow" advTm="11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7" y="1294174"/>
            <a:ext cx="10950677" cy="4876799"/>
          </a:xfrm>
        </p:spPr>
        <p:txBody>
          <a:bodyPr>
            <a:normAutofit fontScale="70000" lnSpcReduction="20000"/>
          </a:bodyPr>
          <a:lstStyle/>
          <a:p>
            <a:pPr algn="just"/>
            <a:r>
              <a:rPr lang="en-US" sz="2600" b="1" dirty="0"/>
              <a:t>Real marked change in landscapes </a:t>
            </a:r>
            <a:r>
              <a:rPr lang="en-US" sz="2600" dirty="0"/>
              <a:t>which has social, economic and environmental implications. </a:t>
            </a:r>
          </a:p>
          <a:p>
            <a:pPr algn="just"/>
            <a:endParaRPr lang="en-US" sz="2600" dirty="0"/>
          </a:p>
          <a:p>
            <a:pPr algn="just"/>
            <a:r>
              <a:rPr lang="en-ZA" sz="2600" dirty="0"/>
              <a:t>Overall rural </a:t>
            </a:r>
            <a:r>
              <a:rPr lang="en-ZA" sz="2600" b="1" dirty="0"/>
              <a:t>livelihoods are becoming less secure </a:t>
            </a:r>
            <a:r>
              <a:rPr lang="en-ZA" sz="2600" dirty="0"/>
              <a:t>and more uncertain – especially when considering future CC. </a:t>
            </a:r>
          </a:p>
          <a:p>
            <a:pPr algn="just"/>
            <a:endParaRPr lang="en-ZA" sz="2600" dirty="0"/>
          </a:p>
          <a:p>
            <a:pPr algn="just"/>
            <a:r>
              <a:rPr lang="en-ZA" sz="2600" b="1" dirty="0"/>
              <a:t>Food security is a major concern</a:t>
            </a:r>
            <a:r>
              <a:rPr lang="en-ZA" sz="2600" dirty="0"/>
              <a:t> related to the trends we are observing.</a:t>
            </a:r>
            <a:r>
              <a:rPr lang="en-ZA" sz="2600" dirty="0">
                <a:solidFill>
                  <a:prstClr val="black"/>
                </a:solidFill>
              </a:rPr>
              <a:t> More dependence on store bought food – less nutritious</a:t>
            </a:r>
            <a:r>
              <a:rPr lang="en-ZA" sz="2600" dirty="0"/>
              <a:t>. </a:t>
            </a:r>
            <a:r>
              <a:rPr lang="en-US" sz="2600" dirty="0"/>
              <a:t>Mike Rogan (2018, Dev </a:t>
            </a:r>
            <a:r>
              <a:rPr lang="en-US" sz="2600" dirty="0" err="1"/>
              <a:t>Sth</a:t>
            </a:r>
            <a:r>
              <a:rPr lang="en-US" sz="2600" dirty="0"/>
              <a:t> Africa) has reported that farming households experience less hunger, even though they may be </a:t>
            </a:r>
            <a:r>
              <a:rPr lang="en-US" sz="2600" dirty="0">
                <a:hlinkClick r:id="rId6">
                  <a:extLst>
                    <a:ext uri="{A12FA001-AC4F-418D-AE19-62706E023703}">
                      <ahyp:hlinkClr xmlns:ahyp="http://schemas.microsoft.com/office/drawing/2018/hyperlinkcolor" val="tx"/>
                    </a:ext>
                  </a:extLst>
                </a:hlinkClick>
              </a:rPr>
              <a:t>poorer in terms of income</a:t>
            </a:r>
            <a:r>
              <a:rPr lang="en-US" sz="2600" dirty="0"/>
              <a:t>. </a:t>
            </a:r>
            <a:r>
              <a:rPr lang="en-US" sz="2600" b="1" dirty="0"/>
              <a:t>Rural agriculture is an  important safety net</a:t>
            </a:r>
            <a:r>
              <a:rPr lang="en-US" sz="2600" dirty="0"/>
              <a:t>. </a:t>
            </a:r>
          </a:p>
          <a:p>
            <a:pPr algn="just"/>
            <a:endParaRPr lang="en-US" sz="2600" dirty="0"/>
          </a:p>
          <a:p>
            <a:pPr algn="just"/>
            <a:r>
              <a:rPr lang="en-US" sz="2600" dirty="0"/>
              <a:t>But </a:t>
            </a:r>
            <a:r>
              <a:rPr lang="en-US" sz="2600" b="1" dirty="0"/>
              <a:t>not everyone wants to be a farmer</a:t>
            </a:r>
            <a:r>
              <a:rPr lang="en-US" sz="2600" dirty="0"/>
              <a:t>, or at least a commercial farmer. </a:t>
            </a:r>
            <a:r>
              <a:rPr lang="en-US" sz="2600" b="1" dirty="0"/>
              <a:t>Livelihoods diverse </a:t>
            </a:r>
            <a:r>
              <a:rPr lang="en-US" sz="2600" dirty="0"/>
              <a:t>and people have different ambitions. Farming is one  of several sources of livelihood. </a:t>
            </a:r>
          </a:p>
          <a:p>
            <a:pPr marL="0" indent="0" algn="just">
              <a:buNone/>
            </a:pPr>
            <a:endParaRPr lang="en-US" sz="2600" dirty="0"/>
          </a:p>
          <a:p>
            <a:pPr algn="just"/>
            <a:r>
              <a:rPr lang="en-ZA" sz="2600" dirty="0"/>
              <a:t>Seeing both </a:t>
            </a:r>
            <a:r>
              <a:rPr lang="en-ZA" sz="2600" b="1" dirty="0"/>
              <a:t>continuities and discontinuities/new directions in livelihoods</a:t>
            </a:r>
            <a:r>
              <a:rPr lang="en-ZA" sz="2600" dirty="0"/>
              <a:t> – not a linear process. Farming and ES use continue in different forms – </a:t>
            </a:r>
            <a:r>
              <a:rPr lang="en-ZA" sz="2600" b="1" dirty="0"/>
              <a:t>home gardening becoming more prevalent</a:t>
            </a:r>
            <a:r>
              <a:rPr lang="en-ZA" sz="2600" dirty="0"/>
              <a:t>.  </a:t>
            </a:r>
          </a:p>
          <a:p>
            <a:pPr algn="just"/>
            <a:endParaRPr lang="en-ZA" sz="2600" dirty="0"/>
          </a:p>
          <a:p>
            <a:pPr algn="just"/>
            <a:r>
              <a:rPr lang="en-ZA" dirty="0"/>
              <a:t> </a:t>
            </a:r>
            <a:r>
              <a:rPr lang="en-ZA" b="1" dirty="0"/>
              <a:t>Different visions of the future </a:t>
            </a:r>
            <a:r>
              <a:rPr lang="en-ZA" dirty="0"/>
              <a:t>for different social groups and the youth vs older generation.</a:t>
            </a:r>
            <a:endParaRPr lang="en-ZA" sz="2600" dirty="0"/>
          </a:p>
          <a:p>
            <a:pPr marL="0" indent="0" algn="just">
              <a:buNone/>
            </a:pPr>
            <a:endParaRPr lang="en-ZA" sz="2600" dirty="0"/>
          </a:p>
          <a:p>
            <a:pPr algn="just"/>
            <a:endParaRPr lang="en-ZA" dirty="0"/>
          </a:p>
          <a:p>
            <a:pPr algn="just"/>
            <a:endParaRPr lang="en-ZA" dirty="0"/>
          </a:p>
          <a:p>
            <a:pPr marL="0" indent="0" algn="just">
              <a:buNone/>
            </a:pPr>
            <a:endParaRPr lang="en-CA" dirty="0"/>
          </a:p>
          <a:p>
            <a:pPr marL="342900" indent="-342900" algn="just"/>
            <a:endParaRPr lang="en-ZA" dirty="0"/>
          </a:p>
          <a:p>
            <a:endParaRPr lang="en-ZA" dirty="0"/>
          </a:p>
          <a:p>
            <a:endParaRPr lang="en-ZA" dirty="0"/>
          </a:p>
        </p:txBody>
      </p:sp>
      <p:sp>
        <p:nvSpPr>
          <p:cNvPr id="4" name="Title 1">
            <a:extLst>
              <a:ext uri="{FF2B5EF4-FFF2-40B4-BE49-F238E27FC236}">
                <a16:creationId xmlns:a16="http://schemas.microsoft.com/office/drawing/2014/main" id="{37F4B778-2955-4C05-BE1E-CA5539FAEDDF}"/>
              </a:ext>
            </a:extLst>
          </p:cNvPr>
          <p:cNvSpPr>
            <a:spLocks noGrp="1"/>
          </p:cNvSpPr>
          <p:nvPr>
            <p:ph type="title"/>
          </p:nvPr>
        </p:nvSpPr>
        <p:spPr>
          <a:xfrm>
            <a:off x="619432" y="186813"/>
            <a:ext cx="10734368" cy="875071"/>
          </a:xfrm>
          <a:solidFill>
            <a:schemeClr val="bg1">
              <a:lumMod val="95000"/>
            </a:schemeClr>
          </a:solidFill>
        </p:spPr>
        <p:txBody>
          <a:bodyPr>
            <a:noAutofit/>
          </a:bodyPr>
          <a:lstStyle/>
          <a:p>
            <a:r>
              <a:rPr lang="en-ZA" sz="3200" dirty="0"/>
              <a:t>Take home messages: key findings and implications – local scale</a:t>
            </a:r>
          </a:p>
        </p:txBody>
      </p:sp>
      <p:pic>
        <p:nvPicPr>
          <p:cNvPr id="6" name="Audio 5">
            <a:hlinkClick r:id="" action="ppaction://media"/>
            <a:extLst>
              <a:ext uri="{FF2B5EF4-FFF2-40B4-BE49-F238E27FC236}">
                <a16:creationId xmlns:a16="http://schemas.microsoft.com/office/drawing/2014/main" id="{4E3637A6-4D95-44BD-8206-3A75EB0AA79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260578078"/>
      </p:ext>
    </p:extLst>
  </p:cSld>
  <p:clrMapOvr>
    <a:masterClrMapping/>
  </p:clrMapOvr>
  <mc:AlternateContent xmlns:mc="http://schemas.openxmlformats.org/markup-compatibility/2006">
    <mc:Choice xmlns:p14="http://schemas.microsoft.com/office/powerpoint/2010/main" Requires="p14">
      <p:transition spd="slow" p14:dur="2000" advTm="101169"/>
    </mc:Choice>
    <mc:Fallback>
      <p:transition spd="slow" advTm="101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anim calcmode="lin" valueType="num">
                                      <p:cBhvr>
                                        <p:cTn id="4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1000"/>
                                        <p:tgtEl>
                                          <p:spTgt spid="3">
                                            <p:txEl>
                                              <p:pRg st="10" end="10"/>
                                            </p:txEl>
                                          </p:spTgt>
                                        </p:tgtEl>
                                      </p:cBhvr>
                                    </p:animEffect>
                                    <p:anim calcmode="lin" valueType="num">
                                      <p:cBhvr>
                                        <p:cTn id="4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452" y="1376517"/>
            <a:ext cx="11400502" cy="5116358"/>
          </a:xfrm>
        </p:spPr>
        <p:txBody>
          <a:bodyPr>
            <a:normAutofit/>
          </a:bodyPr>
          <a:lstStyle/>
          <a:p>
            <a:pPr algn="just"/>
            <a:r>
              <a:rPr lang="en-US" sz="2200" dirty="0"/>
              <a:t>Old fields provide other products and have other functions. </a:t>
            </a:r>
            <a:r>
              <a:rPr lang="en-US" sz="2200" b="1" dirty="0"/>
              <a:t>Not wastelands.</a:t>
            </a:r>
            <a:endParaRPr lang="en-US" sz="2200" dirty="0"/>
          </a:p>
          <a:p>
            <a:pPr algn="just"/>
            <a:endParaRPr lang="en-CA" sz="2200" b="1" dirty="0"/>
          </a:p>
          <a:p>
            <a:pPr algn="just"/>
            <a:r>
              <a:rPr lang="en-CA" sz="2200" b="1" dirty="0"/>
              <a:t>Identity and ‘culture’ </a:t>
            </a:r>
            <a:r>
              <a:rPr lang="en-CA" sz="2200" dirty="0"/>
              <a:t>continue to play a role in what's important in livelihoods and these dimensions also require further exploration. Could more understanding of this have a place in reinvigorating agriculture?</a:t>
            </a:r>
          </a:p>
          <a:p>
            <a:pPr algn="just"/>
            <a:endParaRPr lang="en-US" sz="2200" dirty="0"/>
          </a:p>
          <a:p>
            <a:pPr algn="just"/>
            <a:r>
              <a:rPr lang="en-US" sz="2200" dirty="0"/>
              <a:t>Need to better understand the </a:t>
            </a:r>
            <a:r>
              <a:rPr lang="en-US" sz="2200" b="1" dirty="0"/>
              <a:t>interaction between drivers that can result in change (adaptation and transformation) and the factors that contribute to stagnation </a:t>
            </a:r>
            <a:r>
              <a:rPr lang="en-US" sz="2200" dirty="0"/>
              <a:t>(being stuck) including past path dependencies. </a:t>
            </a:r>
            <a:r>
              <a:rPr lang="en-GB" sz="2200" dirty="0"/>
              <a:t>Majority of households could be considered to be in a </a:t>
            </a:r>
            <a:r>
              <a:rPr lang="en-GB" sz="2200" b="1" dirty="0"/>
              <a:t>poverty trap. </a:t>
            </a:r>
            <a:r>
              <a:rPr lang="en-US" sz="2200" b="1" dirty="0"/>
              <a:t>What can facilitate cultivation and other livelihood choices?</a:t>
            </a:r>
          </a:p>
          <a:p>
            <a:pPr marL="0" indent="0" algn="just">
              <a:buNone/>
            </a:pPr>
            <a:endParaRPr lang="en-US" dirty="0"/>
          </a:p>
          <a:p>
            <a:pPr algn="just"/>
            <a:endParaRPr lang="en-ZA" dirty="0">
              <a:solidFill>
                <a:srgbClr val="FF0000"/>
              </a:solidFill>
            </a:endParaRPr>
          </a:p>
          <a:p>
            <a:pPr algn="just"/>
            <a:endParaRPr lang="en-US" dirty="0"/>
          </a:p>
          <a:p>
            <a:pPr marL="0" indent="0" algn="just">
              <a:buNone/>
            </a:pPr>
            <a:endParaRPr lang="en-CA" dirty="0"/>
          </a:p>
          <a:p>
            <a:pPr marL="342900" indent="-342900" algn="just"/>
            <a:endParaRPr lang="en-ZA" dirty="0"/>
          </a:p>
          <a:p>
            <a:endParaRPr lang="en-ZA" dirty="0"/>
          </a:p>
          <a:p>
            <a:endParaRPr lang="en-ZA" dirty="0"/>
          </a:p>
        </p:txBody>
      </p:sp>
      <p:sp>
        <p:nvSpPr>
          <p:cNvPr id="4" name="Title 1">
            <a:extLst>
              <a:ext uri="{FF2B5EF4-FFF2-40B4-BE49-F238E27FC236}">
                <a16:creationId xmlns:a16="http://schemas.microsoft.com/office/drawing/2014/main" id="{37F4B778-2955-4C05-BE1E-CA5539FAEDDF}"/>
              </a:ext>
            </a:extLst>
          </p:cNvPr>
          <p:cNvSpPr>
            <a:spLocks noGrp="1"/>
          </p:cNvSpPr>
          <p:nvPr>
            <p:ph type="title"/>
          </p:nvPr>
        </p:nvSpPr>
        <p:spPr>
          <a:xfrm>
            <a:off x="838200" y="365126"/>
            <a:ext cx="10515600" cy="745920"/>
          </a:xfrm>
          <a:solidFill>
            <a:schemeClr val="bg1">
              <a:lumMod val="95000"/>
            </a:schemeClr>
          </a:solidFill>
        </p:spPr>
        <p:txBody>
          <a:bodyPr>
            <a:normAutofit fontScale="90000"/>
          </a:bodyPr>
          <a:lstStyle/>
          <a:p>
            <a:r>
              <a:rPr lang="en-ZA" sz="3200" dirty="0"/>
              <a:t>Take home messages: key findings and implications – local scale</a:t>
            </a:r>
          </a:p>
        </p:txBody>
      </p:sp>
      <p:pic>
        <p:nvPicPr>
          <p:cNvPr id="12" name="Audio 11">
            <a:hlinkClick r:id="" action="ppaction://media"/>
            <a:extLst>
              <a:ext uri="{FF2B5EF4-FFF2-40B4-BE49-F238E27FC236}">
                <a16:creationId xmlns:a16="http://schemas.microsoft.com/office/drawing/2014/main" id="{714A7AAF-563C-4653-9842-3FFAE775285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50168790"/>
      </p:ext>
    </p:extLst>
  </p:cSld>
  <p:clrMapOvr>
    <a:masterClrMapping/>
  </p:clrMapOvr>
  <mc:AlternateContent xmlns:mc="http://schemas.openxmlformats.org/markup-compatibility/2006">
    <mc:Choice xmlns:p14="http://schemas.microsoft.com/office/powerpoint/2010/main" Requires="p14">
      <p:transition spd="slow" p14:dur="2000" advTm="51208"/>
    </mc:Choice>
    <mc:Fallback>
      <p:transition spd="slow" advTm="51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2"/>
                </p:tgtEl>
              </p:cMediaNode>
            </p:audio>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EDD85-BA4B-414E-9388-89AB95AACF19}"/>
              </a:ext>
            </a:extLst>
          </p:cNvPr>
          <p:cNvSpPr>
            <a:spLocks noGrp="1"/>
          </p:cNvSpPr>
          <p:nvPr>
            <p:ph type="title"/>
          </p:nvPr>
        </p:nvSpPr>
        <p:spPr>
          <a:xfrm>
            <a:off x="474784" y="106146"/>
            <a:ext cx="11192608" cy="539943"/>
          </a:xfrm>
          <a:solidFill>
            <a:schemeClr val="bg1">
              <a:lumMod val="95000"/>
            </a:schemeClr>
          </a:solidFill>
        </p:spPr>
        <p:txBody>
          <a:bodyPr>
            <a:noAutofit/>
          </a:bodyPr>
          <a:lstStyle/>
          <a:p>
            <a:pPr algn="ctr"/>
            <a:r>
              <a:rPr lang="en-ZA" sz="3200" dirty="0"/>
              <a:t>Participatory visioning of future</a:t>
            </a:r>
          </a:p>
        </p:txBody>
      </p:sp>
      <p:graphicFrame>
        <p:nvGraphicFramePr>
          <p:cNvPr id="4" name="Content Placeholder 3">
            <a:extLst>
              <a:ext uri="{FF2B5EF4-FFF2-40B4-BE49-F238E27FC236}">
                <a16:creationId xmlns:a16="http://schemas.microsoft.com/office/drawing/2014/main" id="{FA214C50-8693-4C90-A0EE-CC4A7C604F2E}"/>
              </a:ext>
            </a:extLst>
          </p:cNvPr>
          <p:cNvGraphicFramePr>
            <a:graphicFrameLocks noGrp="1"/>
          </p:cNvGraphicFramePr>
          <p:nvPr>
            <p:ph idx="1"/>
          </p:nvPr>
        </p:nvGraphicFramePr>
        <p:xfrm>
          <a:off x="474784" y="669471"/>
          <a:ext cx="11192608" cy="5854543"/>
        </p:xfrm>
        <a:graphic>
          <a:graphicData uri="http://schemas.openxmlformats.org/drawingml/2006/table">
            <a:tbl>
              <a:tblPr firstRow="1" firstCol="1" bandRow="1">
                <a:tableStyleId>{5C22544A-7EE6-4342-B048-85BDC9FD1C3A}</a:tableStyleId>
              </a:tblPr>
              <a:tblGrid>
                <a:gridCol w="1871513">
                  <a:extLst>
                    <a:ext uri="{9D8B030D-6E8A-4147-A177-3AD203B41FA5}">
                      <a16:colId xmlns:a16="http://schemas.microsoft.com/office/drawing/2014/main" val="148440086"/>
                    </a:ext>
                  </a:extLst>
                </a:gridCol>
                <a:gridCol w="3791633">
                  <a:extLst>
                    <a:ext uri="{9D8B030D-6E8A-4147-A177-3AD203B41FA5}">
                      <a16:colId xmlns:a16="http://schemas.microsoft.com/office/drawing/2014/main" val="2545455173"/>
                    </a:ext>
                  </a:extLst>
                </a:gridCol>
                <a:gridCol w="2831571">
                  <a:extLst>
                    <a:ext uri="{9D8B030D-6E8A-4147-A177-3AD203B41FA5}">
                      <a16:colId xmlns:a16="http://schemas.microsoft.com/office/drawing/2014/main" val="1060586878"/>
                    </a:ext>
                  </a:extLst>
                </a:gridCol>
                <a:gridCol w="2697891">
                  <a:extLst>
                    <a:ext uri="{9D8B030D-6E8A-4147-A177-3AD203B41FA5}">
                      <a16:colId xmlns:a16="http://schemas.microsoft.com/office/drawing/2014/main" val="2055273931"/>
                    </a:ext>
                  </a:extLst>
                </a:gridCol>
              </a:tblGrid>
              <a:tr h="652231">
                <a:tc>
                  <a:txBody>
                    <a:bodyPr/>
                    <a:lstStyle/>
                    <a:p>
                      <a:pPr algn="just">
                        <a:lnSpc>
                          <a:spcPct val="150000"/>
                        </a:lnSpc>
                        <a:spcAft>
                          <a:spcPts val="1000"/>
                        </a:spcAft>
                      </a:pPr>
                      <a:r>
                        <a:rPr lang="en-GB" sz="1500" dirty="0">
                          <a:effectLst/>
                        </a:rPr>
                        <a:t>Desired livelihood </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tc>
                  <a:txBody>
                    <a:bodyPr/>
                    <a:lstStyle/>
                    <a:p>
                      <a:pPr algn="just">
                        <a:lnSpc>
                          <a:spcPct val="150000"/>
                        </a:lnSpc>
                        <a:spcAft>
                          <a:spcPts val="1000"/>
                        </a:spcAft>
                      </a:pPr>
                      <a:r>
                        <a:rPr lang="en-GB" sz="1500" dirty="0">
                          <a:effectLst/>
                        </a:rPr>
                        <a:t>      Youth strategies</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tc>
                  <a:txBody>
                    <a:bodyPr/>
                    <a:lstStyle/>
                    <a:p>
                      <a:pPr algn="just">
                        <a:lnSpc>
                          <a:spcPct val="150000"/>
                        </a:lnSpc>
                        <a:spcAft>
                          <a:spcPts val="1000"/>
                        </a:spcAft>
                      </a:pPr>
                      <a:r>
                        <a:rPr lang="en-GB" sz="1500">
                          <a:effectLst/>
                        </a:rPr>
                        <a:t>      Elders’ strategies</a:t>
                      </a:r>
                      <a:endParaRPr lang="en-ZA"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tc>
                  <a:txBody>
                    <a:bodyPr/>
                    <a:lstStyle/>
                    <a:p>
                      <a:pPr algn="ctr">
                        <a:lnSpc>
                          <a:spcPct val="150000"/>
                        </a:lnSpc>
                        <a:spcAft>
                          <a:spcPts val="0"/>
                        </a:spcAft>
                      </a:pPr>
                      <a:r>
                        <a:rPr lang="en-GB" sz="1500">
                          <a:effectLst/>
                        </a:rPr>
                        <a:t>Community leaders’        strategies</a:t>
                      </a:r>
                      <a:endParaRPr lang="en-ZA"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extLst>
                  <a:ext uri="{0D108BD9-81ED-4DB2-BD59-A6C34878D82A}">
                    <a16:rowId xmlns:a16="http://schemas.microsoft.com/office/drawing/2014/main" val="2950417290"/>
                  </a:ext>
                </a:extLst>
              </a:tr>
              <a:tr h="1686005">
                <a:tc>
                  <a:txBody>
                    <a:bodyPr/>
                    <a:lstStyle/>
                    <a:p>
                      <a:pPr>
                        <a:lnSpc>
                          <a:spcPct val="150000"/>
                        </a:lnSpc>
                        <a:spcAft>
                          <a:spcPts val="0"/>
                        </a:spcAft>
                      </a:pPr>
                      <a:r>
                        <a:rPr lang="en-GB" sz="1500" dirty="0">
                          <a:effectLst/>
                        </a:rPr>
                        <a:t> </a:t>
                      </a:r>
                      <a:endParaRPr lang="en-ZA" sz="1500" dirty="0">
                        <a:effectLst/>
                      </a:endParaRPr>
                    </a:p>
                    <a:p>
                      <a:pPr>
                        <a:lnSpc>
                          <a:spcPct val="150000"/>
                        </a:lnSpc>
                        <a:spcAft>
                          <a:spcPts val="0"/>
                        </a:spcAft>
                      </a:pPr>
                      <a:r>
                        <a:rPr lang="en-GB" sz="1500" dirty="0">
                          <a:effectLst/>
                        </a:rPr>
                        <a:t> </a:t>
                      </a:r>
                      <a:endParaRPr lang="en-ZA" sz="1500" dirty="0">
                        <a:effectLst/>
                      </a:endParaRPr>
                    </a:p>
                    <a:p>
                      <a:pPr>
                        <a:lnSpc>
                          <a:spcPct val="150000"/>
                        </a:lnSpc>
                        <a:spcAft>
                          <a:spcPts val="0"/>
                        </a:spcAft>
                      </a:pPr>
                      <a:r>
                        <a:rPr lang="en-GB" sz="1500" dirty="0">
                          <a:effectLst/>
                        </a:rPr>
                        <a:t>New ways of farming</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tc>
                  <a:txBody>
                    <a:bodyPr/>
                    <a:lstStyle/>
                    <a:p>
                      <a:pPr marL="342900" lvl="0" indent="-342900">
                        <a:lnSpc>
                          <a:spcPct val="150000"/>
                        </a:lnSpc>
                        <a:spcAft>
                          <a:spcPts val="0"/>
                        </a:spcAft>
                        <a:buFont typeface="Symbol" panose="05050102010706020507" pitchFamily="18" charset="2"/>
                        <a:buChar char=""/>
                      </a:pPr>
                      <a:r>
                        <a:rPr lang="en-GB" sz="1500" dirty="0">
                          <a:effectLst/>
                        </a:rPr>
                        <a:t>Livestock improvement programme</a:t>
                      </a:r>
                      <a:endParaRPr lang="en-ZA" sz="1500" dirty="0">
                        <a:effectLst/>
                      </a:endParaRPr>
                    </a:p>
                    <a:p>
                      <a:pPr marL="342900" lvl="0" indent="-342900">
                        <a:lnSpc>
                          <a:spcPct val="150000"/>
                        </a:lnSpc>
                        <a:spcAft>
                          <a:spcPts val="0"/>
                        </a:spcAft>
                        <a:buFont typeface="Symbol" panose="05050102010706020507" pitchFamily="18" charset="2"/>
                        <a:buChar char=""/>
                      </a:pPr>
                      <a:r>
                        <a:rPr lang="en-GB" sz="1500" dirty="0">
                          <a:effectLst/>
                        </a:rPr>
                        <a:t>Land redistribution</a:t>
                      </a:r>
                      <a:endParaRPr lang="en-ZA" sz="1500" dirty="0">
                        <a:effectLst/>
                      </a:endParaRPr>
                    </a:p>
                    <a:p>
                      <a:pPr marL="342900" lvl="0" indent="-342900">
                        <a:lnSpc>
                          <a:spcPct val="150000"/>
                        </a:lnSpc>
                        <a:spcAft>
                          <a:spcPts val="0"/>
                        </a:spcAft>
                        <a:buFont typeface="Symbol" panose="05050102010706020507" pitchFamily="18" charset="2"/>
                        <a:buChar char=""/>
                      </a:pPr>
                      <a:r>
                        <a:rPr lang="en-GB" sz="1500" dirty="0">
                          <a:effectLst/>
                        </a:rPr>
                        <a:t>Conservation agriculture</a:t>
                      </a:r>
                      <a:endParaRPr lang="en-ZA" sz="1500" dirty="0">
                        <a:effectLst/>
                      </a:endParaRPr>
                    </a:p>
                    <a:p>
                      <a:pPr marL="342900" lvl="0" indent="-342900">
                        <a:lnSpc>
                          <a:spcPct val="150000"/>
                        </a:lnSpc>
                        <a:spcAft>
                          <a:spcPts val="0"/>
                        </a:spcAft>
                        <a:buFont typeface="Symbol" panose="05050102010706020507" pitchFamily="18" charset="2"/>
                        <a:buChar char=""/>
                      </a:pPr>
                      <a:r>
                        <a:rPr lang="en-GB" sz="1500" dirty="0">
                          <a:effectLst/>
                        </a:rPr>
                        <a:t>Training of youth farmers</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tc>
                  <a:txBody>
                    <a:bodyPr/>
                    <a:lstStyle/>
                    <a:p>
                      <a:pPr marL="342900" lvl="0" indent="-342900">
                        <a:lnSpc>
                          <a:spcPct val="150000"/>
                        </a:lnSpc>
                        <a:spcAft>
                          <a:spcPts val="0"/>
                        </a:spcAft>
                        <a:buFont typeface="Symbol" panose="05050102010706020507" pitchFamily="18" charset="2"/>
                        <a:buChar char=""/>
                      </a:pPr>
                      <a:r>
                        <a:rPr lang="en-GB" sz="1500" dirty="0">
                          <a:effectLst/>
                        </a:rPr>
                        <a:t>Land redistribution</a:t>
                      </a:r>
                      <a:endParaRPr lang="en-ZA" sz="1500" dirty="0">
                        <a:effectLst/>
                      </a:endParaRPr>
                    </a:p>
                    <a:p>
                      <a:pPr marL="342900" lvl="0" indent="-342900">
                        <a:lnSpc>
                          <a:spcPct val="150000"/>
                        </a:lnSpc>
                        <a:spcAft>
                          <a:spcPts val="0"/>
                        </a:spcAft>
                        <a:buFont typeface="Symbol" panose="05050102010706020507" pitchFamily="18" charset="2"/>
                        <a:buChar char=""/>
                      </a:pPr>
                      <a:r>
                        <a:rPr lang="en-GB" sz="1500" dirty="0">
                          <a:effectLst/>
                        </a:rPr>
                        <a:t>Revival of HACOP</a:t>
                      </a:r>
                      <a:endParaRPr lang="en-ZA" sz="1500" dirty="0">
                        <a:effectLst/>
                      </a:endParaRPr>
                    </a:p>
                    <a:p>
                      <a:pPr marL="342900" lvl="0" indent="-342900">
                        <a:lnSpc>
                          <a:spcPct val="150000"/>
                        </a:lnSpc>
                        <a:spcAft>
                          <a:spcPts val="0"/>
                        </a:spcAft>
                        <a:buFont typeface="Symbol" panose="05050102010706020507" pitchFamily="18" charset="2"/>
                        <a:buChar char=""/>
                      </a:pPr>
                      <a:r>
                        <a:rPr lang="en-GB" sz="1500" dirty="0">
                          <a:effectLst/>
                        </a:rPr>
                        <a:t>Small-scale irrigation</a:t>
                      </a:r>
                      <a:endParaRPr lang="en-ZA" sz="1500" dirty="0">
                        <a:effectLst/>
                      </a:endParaRPr>
                    </a:p>
                    <a:p>
                      <a:pPr marL="342900" lvl="0" indent="-342900">
                        <a:lnSpc>
                          <a:spcPct val="150000"/>
                        </a:lnSpc>
                        <a:spcAft>
                          <a:spcPts val="0"/>
                        </a:spcAft>
                        <a:buFont typeface="Symbol" panose="05050102010706020507" pitchFamily="18" charset="2"/>
                        <a:buChar char=""/>
                      </a:pPr>
                      <a:r>
                        <a:rPr lang="en-GB" sz="1500" dirty="0">
                          <a:effectLst/>
                        </a:rPr>
                        <a:t>Home gardening projects</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tc>
                  <a:txBody>
                    <a:bodyPr/>
                    <a:lstStyle/>
                    <a:p>
                      <a:pPr marL="342900" lvl="0" indent="-342900">
                        <a:lnSpc>
                          <a:spcPct val="150000"/>
                        </a:lnSpc>
                        <a:spcAft>
                          <a:spcPts val="0"/>
                        </a:spcAft>
                        <a:buFont typeface="Symbol" panose="05050102010706020507" pitchFamily="18" charset="2"/>
                        <a:buChar char=""/>
                      </a:pPr>
                      <a:r>
                        <a:rPr lang="en-GB" sz="1500" dirty="0">
                          <a:effectLst/>
                        </a:rPr>
                        <a:t>Land redistribution</a:t>
                      </a:r>
                      <a:endParaRPr lang="en-ZA" sz="1500" dirty="0">
                        <a:effectLst/>
                      </a:endParaRPr>
                    </a:p>
                    <a:p>
                      <a:pPr marL="342900" lvl="0" indent="-342900">
                        <a:lnSpc>
                          <a:spcPct val="150000"/>
                        </a:lnSpc>
                        <a:spcAft>
                          <a:spcPts val="0"/>
                        </a:spcAft>
                        <a:buFont typeface="Symbol" panose="05050102010706020507" pitchFamily="18" charset="2"/>
                        <a:buChar char=""/>
                      </a:pPr>
                      <a:r>
                        <a:rPr lang="en-GB" sz="1500" dirty="0">
                          <a:effectLst/>
                        </a:rPr>
                        <a:t>Marketing of small grains</a:t>
                      </a:r>
                      <a:endParaRPr lang="en-ZA" sz="1500" dirty="0">
                        <a:effectLst/>
                      </a:endParaRPr>
                    </a:p>
                    <a:p>
                      <a:pPr marL="342900" lvl="0" indent="-342900">
                        <a:lnSpc>
                          <a:spcPct val="150000"/>
                        </a:lnSpc>
                        <a:spcAft>
                          <a:spcPts val="0"/>
                        </a:spcAft>
                        <a:buFont typeface="Symbol" panose="05050102010706020507" pitchFamily="18" charset="2"/>
                        <a:buChar char=""/>
                      </a:pPr>
                      <a:r>
                        <a:rPr lang="en-GB" sz="1500" dirty="0">
                          <a:effectLst/>
                        </a:rPr>
                        <a:t>Conservation agriculture</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extLst>
                  <a:ext uri="{0D108BD9-81ED-4DB2-BD59-A6C34878D82A}">
                    <a16:rowId xmlns:a16="http://schemas.microsoft.com/office/drawing/2014/main" val="2308445875"/>
                  </a:ext>
                </a:extLst>
              </a:tr>
              <a:tr h="0">
                <a:tc>
                  <a:txBody>
                    <a:bodyPr/>
                    <a:lstStyle/>
                    <a:p>
                      <a:pPr>
                        <a:lnSpc>
                          <a:spcPct val="150000"/>
                        </a:lnSpc>
                        <a:spcAft>
                          <a:spcPts val="0"/>
                        </a:spcAft>
                      </a:pPr>
                      <a:r>
                        <a:rPr lang="en-GB" sz="1500" dirty="0">
                          <a:effectLst/>
                        </a:rPr>
                        <a:t> </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tc>
                  <a:txBody>
                    <a:bodyPr/>
                    <a:lstStyle/>
                    <a:p>
                      <a:pPr>
                        <a:lnSpc>
                          <a:spcPct val="150000"/>
                        </a:lnSpc>
                        <a:spcAft>
                          <a:spcPts val="0"/>
                        </a:spcAft>
                      </a:pPr>
                      <a:r>
                        <a:rPr lang="en-GB" sz="1500" dirty="0">
                          <a:effectLst/>
                        </a:rPr>
                        <a:t> </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tc>
                  <a:txBody>
                    <a:bodyPr/>
                    <a:lstStyle/>
                    <a:p>
                      <a:pPr>
                        <a:lnSpc>
                          <a:spcPct val="150000"/>
                        </a:lnSpc>
                        <a:spcAft>
                          <a:spcPts val="0"/>
                        </a:spcAft>
                      </a:pPr>
                      <a:r>
                        <a:rPr lang="en-GB" sz="1500" dirty="0">
                          <a:effectLst/>
                        </a:rPr>
                        <a:t> </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tc>
                  <a:txBody>
                    <a:bodyPr/>
                    <a:lstStyle/>
                    <a:p>
                      <a:pPr>
                        <a:lnSpc>
                          <a:spcPct val="150000"/>
                        </a:lnSpc>
                        <a:spcAft>
                          <a:spcPts val="0"/>
                        </a:spcAft>
                      </a:pPr>
                      <a:r>
                        <a:rPr lang="en-GB" sz="1500" dirty="0">
                          <a:effectLst/>
                        </a:rPr>
                        <a:t> </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extLst>
                  <a:ext uri="{0D108BD9-81ED-4DB2-BD59-A6C34878D82A}">
                    <a16:rowId xmlns:a16="http://schemas.microsoft.com/office/drawing/2014/main" val="1977106669"/>
                  </a:ext>
                </a:extLst>
              </a:tr>
              <a:tr h="825753">
                <a:tc>
                  <a:txBody>
                    <a:bodyPr/>
                    <a:lstStyle/>
                    <a:p>
                      <a:pPr>
                        <a:lnSpc>
                          <a:spcPct val="150000"/>
                        </a:lnSpc>
                        <a:spcAft>
                          <a:spcPts val="0"/>
                        </a:spcAft>
                      </a:pPr>
                      <a:r>
                        <a:rPr lang="en-GB" sz="1500">
                          <a:effectLst/>
                        </a:rPr>
                        <a:t>New ways of energy development</a:t>
                      </a:r>
                      <a:endParaRPr lang="en-ZA"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tc>
                  <a:txBody>
                    <a:bodyPr/>
                    <a:lstStyle/>
                    <a:p>
                      <a:pPr marL="342900" lvl="0" indent="-342900">
                        <a:lnSpc>
                          <a:spcPct val="150000"/>
                        </a:lnSpc>
                        <a:spcAft>
                          <a:spcPts val="0"/>
                        </a:spcAft>
                        <a:buFont typeface="Symbol" panose="05050102010706020507" pitchFamily="18" charset="2"/>
                        <a:buChar char=""/>
                      </a:pPr>
                      <a:r>
                        <a:rPr lang="en-GB" sz="1500" dirty="0">
                          <a:effectLst/>
                        </a:rPr>
                        <a:t>Solar energy project</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tc>
                  <a:txBody>
                    <a:bodyPr/>
                    <a:lstStyle/>
                    <a:p>
                      <a:pPr marL="342900" lvl="0" indent="-342900">
                        <a:lnSpc>
                          <a:spcPct val="150000"/>
                        </a:lnSpc>
                        <a:spcAft>
                          <a:spcPts val="0"/>
                        </a:spcAft>
                        <a:buFont typeface="Symbol" panose="05050102010706020507" pitchFamily="18" charset="2"/>
                        <a:buChar char=""/>
                      </a:pPr>
                      <a:r>
                        <a:rPr lang="en-GB" sz="1500" dirty="0">
                          <a:effectLst/>
                        </a:rPr>
                        <a:t>Lobbying the government</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tc>
                  <a:txBody>
                    <a:bodyPr/>
                    <a:lstStyle/>
                    <a:p>
                      <a:pPr marL="342900" lvl="0" indent="-342900">
                        <a:lnSpc>
                          <a:spcPct val="150000"/>
                        </a:lnSpc>
                        <a:spcAft>
                          <a:spcPts val="0"/>
                        </a:spcAft>
                        <a:buFont typeface="Symbol" panose="05050102010706020507" pitchFamily="18" charset="2"/>
                        <a:buChar char=""/>
                      </a:pPr>
                      <a:r>
                        <a:rPr lang="en-GB" sz="1500" dirty="0">
                          <a:effectLst/>
                        </a:rPr>
                        <a:t>Lobbying the government</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extLst>
                  <a:ext uri="{0D108BD9-81ED-4DB2-BD59-A6C34878D82A}">
                    <a16:rowId xmlns:a16="http://schemas.microsoft.com/office/drawing/2014/main" val="4059164616"/>
                  </a:ext>
                </a:extLst>
              </a:tr>
              <a:tr h="145994">
                <a:tc>
                  <a:txBody>
                    <a:bodyPr/>
                    <a:lstStyle/>
                    <a:p>
                      <a:pPr>
                        <a:lnSpc>
                          <a:spcPct val="150000"/>
                        </a:lnSpc>
                        <a:spcAft>
                          <a:spcPts val="0"/>
                        </a:spcAft>
                      </a:pPr>
                      <a:r>
                        <a:rPr lang="en-GB" sz="1500">
                          <a:effectLst/>
                        </a:rPr>
                        <a:t> </a:t>
                      </a:r>
                      <a:endParaRPr lang="en-ZA"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tc>
                  <a:txBody>
                    <a:bodyPr/>
                    <a:lstStyle/>
                    <a:p>
                      <a:pPr>
                        <a:lnSpc>
                          <a:spcPct val="150000"/>
                        </a:lnSpc>
                        <a:spcAft>
                          <a:spcPts val="0"/>
                        </a:spcAft>
                      </a:pPr>
                      <a:r>
                        <a:rPr lang="en-GB" sz="1500">
                          <a:effectLst/>
                        </a:rPr>
                        <a:t> </a:t>
                      </a:r>
                      <a:endParaRPr lang="en-ZA"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tc>
                  <a:txBody>
                    <a:bodyPr/>
                    <a:lstStyle/>
                    <a:p>
                      <a:pPr>
                        <a:lnSpc>
                          <a:spcPct val="150000"/>
                        </a:lnSpc>
                        <a:spcAft>
                          <a:spcPts val="0"/>
                        </a:spcAft>
                      </a:pPr>
                      <a:r>
                        <a:rPr lang="en-GB" sz="1500" dirty="0">
                          <a:effectLst/>
                        </a:rPr>
                        <a:t> </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tc>
                  <a:txBody>
                    <a:bodyPr/>
                    <a:lstStyle/>
                    <a:p>
                      <a:pPr>
                        <a:lnSpc>
                          <a:spcPct val="150000"/>
                        </a:lnSpc>
                        <a:spcAft>
                          <a:spcPts val="0"/>
                        </a:spcAft>
                      </a:pPr>
                      <a:r>
                        <a:rPr lang="en-GB" sz="1500" dirty="0">
                          <a:effectLst/>
                        </a:rPr>
                        <a:t> </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extLst>
                  <a:ext uri="{0D108BD9-81ED-4DB2-BD59-A6C34878D82A}">
                    <a16:rowId xmlns:a16="http://schemas.microsoft.com/office/drawing/2014/main" val="3579796967"/>
                  </a:ext>
                </a:extLst>
              </a:tr>
              <a:tr h="1079499">
                <a:tc>
                  <a:txBody>
                    <a:bodyPr/>
                    <a:lstStyle/>
                    <a:p>
                      <a:pPr>
                        <a:lnSpc>
                          <a:spcPct val="150000"/>
                        </a:lnSpc>
                        <a:spcAft>
                          <a:spcPts val="0"/>
                        </a:spcAft>
                      </a:pPr>
                      <a:r>
                        <a:rPr lang="en-GB" sz="1500" dirty="0">
                          <a:effectLst/>
                        </a:rPr>
                        <a:t> </a:t>
                      </a:r>
                      <a:endParaRPr lang="en-ZA" sz="1500" dirty="0">
                        <a:effectLst/>
                      </a:endParaRPr>
                    </a:p>
                    <a:p>
                      <a:pPr>
                        <a:lnSpc>
                          <a:spcPct val="150000"/>
                        </a:lnSpc>
                        <a:spcAft>
                          <a:spcPts val="0"/>
                        </a:spcAft>
                      </a:pPr>
                      <a:r>
                        <a:rPr lang="en-GB" sz="1500" dirty="0">
                          <a:effectLst/>
                        </a:rPr>
                        <a:t>Entrepreneur development</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tc>
                  <a:txBody>
                    <a:bodyPr/>
                    <a:lstStyle/>
                    <a:p>
                      <a:pPr marL="342900" lvl="0" indent="-342900">
                        <a:lnSpc>
                          <a:spcPct val="150000"/>
                        </a:lnSpc>
                        <a:spcAft>
                          <a:spcPts val="0"/>
                        </a:spcAft>
                        <a:buFont typeface="Symbol" panose="05050102010706020507" pitchFamily="18" charset="2"/>
                        <a:buChar char=""/>
                      </a:pPr>
                      <a:r>
                        <a:rPr lang="en-GB" sz="1500" dirty="0">
                          <a:effectLst/>
                        </a:rPr>
                        <a:t>Life orientation skills programme</a:t>
                      </a:r>
                      <a:endParaRPr lang="en-ZA" sz="1500" dirty="0">
                        <a:effectLst/>
                      </a:endParaRPr>
                    </a:p>
                    <a:p>
                      <a:pPr marL="342900" lvl="0" indent="-342900">
                        <a:lnSpc>
                          <a:spcPct val="150000"/>
                        </a:lnSpc>
                        <a:spcAft>
                          <a:spcPts val="0"/>
                        </a:spcAft>
                        <a:buFont typeface="Symbol" panose="05050102010706020507" pitchFamily="18" charset="2"/>
                        <a:buChar char=""/>
                      </a:pPr>
                      <a:r>
                        <a:rPr lang="en-GB" sz="1500" dirty="0">
                          <a:effectLst/>
                        </a:rPr>
                        <a:t>Opening of small-scale business</a:t>
                      </a:r>
                      <a:endParaRPr lang="en-ZA" sz="1500" dirty="0">
                        <a:effectLst/>
                      </a:endParaRPr>
                    </a:p>
                    <a:p>
                      <a:pPr marL="342900" lvl="0" indent="-342900">
                        <a:lnSpc>
                          <a:spcPct val="150000"/>
                        </a:lnSpc>
                        <a:spcAft>
                          <a:spcPts val="0"/>
                        </a:spcAft>
                        <a:buFont typeface="Symbol" panose="05050102010706020507" pitchFamily="18" charset="2"/>
                        <a:buChar char=""/>
                      </a:pPr>
                      <a:r>
                        <a:rPr lang="en-GB" sz="1500" dirty="0">
                          <a:effectLst/>
                        </a:rPr>
                        <a:t>Commercialisation of fuelwood</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tc>
                  <a:txBody>
                    <a:bodyPr/>
                    <a:lstStyle/>
                    <a:p>
                      <a:pPr marL="342900" lvl="0" indent="-342900">
                        <a:lnSpc>
                          <a:spcPct val="150000"/>
                        </a:lnSpc>
                        <a:spcAft>
                          <a:spcPts val="0"/>
                        </a:spcAft>
                        <a:buFont typeface="Symbol" panose="05050102010706020507" pitchFamily="18" charset="2"/>
                        <a:buChar char=""/>
                      </a:pPr>
                      <a:r>
                        <a:rPr lang="en-GB" sz="1500" dirty="0">
                          <a:effectLst/>
                        </a:rPr>
                        <a:t>Not mentioned</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tc>
                  <a:txBody>
                    <a:bodyPr/>
                    <a:lstStyle/>
                    <a:p>
                      <a:pPr marL="342900" lvl="0" indent="-342900">
                        <a:lnSpc>
                          <a:spcPct val="150000"/>
                        </a:lnSpc>
                        <a:spcAft>
                          <a:spcPts val="0"/>
                        </a:spcAft>
                        <a:buFont typeface="Symbol" panose="05050102010706020507" pitchFamily="18" charset="2"/>
                        <a:buChar char=""/>
                      </a:pPr>
                      <a:r>
                        <a:rPr lang="en-GB" sz="1500" dirty="0">
                          <a:effectLst/>
                        </a:rPr>
                        <a:t>Lobbying the government</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extLst>
                  <a:ext uri="{0D108BD9-81ED-4DB2-BD59-A6C34878D82A}">
                    <a16:rowId xmlns:a16="http://schemas.microsoft.com/office/drawing/2014/main" val="350394732"/>
                  </a:ext>
                </a:extLst>
              </a:tr>
              <a:tr h="996121">
                <a:tc>
                  <a:txBody>
                    <a:bodyPr/>
                    <a:lstStyle/>
                    <a:p>
                      <a:pPr>
                        <a:lnSpc>
                          <a:spcPct val="150000"/>
                        </a:lnSpc>
                        <a:spcAft>
                          <a:spcPts val="0"/>
                        </a:spcAft>
                      </a:pPr>
                      <a:r>
                        <a:rPr lang="en-GB" sz="1500" dirty="0">
                          <a:effectLst/>
                        </a:rPr>
                        <a:t>Better environmental and social  practice</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tc>
                  <a:txBody>
                    <a:bodyPr/>
                    <a:lstStyle/>
                    <a:p>
                      <a:pPr marL="342900" lvl="0" indent="-342900">
                        <a:lnSpc>
                          <a:spcPct val="150000"/>
                        </a:lnSpc>
                        <a:spcAft>
                          <a:spcPts val="0"/>
                        </a:spcAft>
                        <a:buFont typeface="Symbol" panose="05050102010706020507" pitchFamily="18" charset="2"/>
                        <a:buChar char=""/>
                      </a:pPr>
                      <a:r>
                        <a:rPr lang="en-GB" sz="1500" dirty="0">
                          <a:effectLst/>
                        </a:rPr>
                        <a:t>Education</a:t>
                      </a:r>
                      <a:endParaRPr lang="en-ZA" sz="1500" dirty="0">
                        <a:effectLst/>
                      </a:endParaRPr>
                    </a:p>
                    <a:p>
                      <a:pPr marL="342900" lvl="0" indent="-342900">
                        <a:lnSpc>
                          <a:spcPct val="150000"/>
                        </a:lnSpc>
                        <a:spcAft>
                          <a:spcPts val="0"/>
                        </a:spcAft>
                        <a:buFont typeface="Symbol" panose="05050102010706020507" pitchFamily="18" charset="2"/>
                        <a:buChar char=""/>
                      </a:pPr>
                      <a:r>
                        <a:rPr lang="en-GB" sz="1500" dirty="0">
                          <a:effectLst/>
                        </a:rPr>
                        <a:t>Youth participation in the green economy</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tc>
                  <a:txBody>
                    <a:bodyPr/>
                    <a:lstStyle/>
                    <a:p>
                      <a:pPr marL="342900" lvl="0" indent="-342900">
                        <a:lnSpc>
                          <a:spcPct val="150000"/>
                        </a:lnSpc>
                        <a:spcAft>
                          <a:spcPts val="0"/>
                        </a:spcAft>
                        <a:buFont typeface="Symbol" panose="05050102010706020507" pitchFamily="18" charset="2"/>
                        <a:buChar char=""/>
                      </a:pPr>
                      <a:r>
                        <a:rPr lang="en-GB" sz="1500" dirty="0">
                          <a:effectLst/>
                        </a:rPr>
                        <a:t>Education</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tc>
                  <a:txBody>
                    <a:bodyPr/>
                    <a:lstStyle/>
                    <a:p>
                      <a:pPr marL="342900" lvl="0" indent="-342900">
                        <a:lnSpc>
                          <a:spcPct val="150000"/>
                        </a:lnSpc>
                        <a:spcAft>
                          <a:spcPts val="0"/>
                        </a:spcAft>
                        <a:buFont typeface="Symbol" panose="05050102010706020507" pitchFamily="18" charset="2"/>
                        <a:buChar char=""/>
                      </a:pPr>
                      <a:r>
                        <a:rPr lang="en-GB" sz="1500" dirty="0">
                          <a:effectLst/>
                        </a:rPr>
                        <a:t>Education</a:t>
                      </a:r>
                      <a:endParaRPr lang="en-ZA"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93" marR="60093" marT="0" marB="0"/>
                </a:tc>
                <a:extLst>
                  <a:ext uri="{0D108BD9-81ED-4DB2-BD59-A6C34878D82A}">
                    <a16:rowId xmlns:a16="http://schemas.microsoft.com/office/drawing/2014/main" val="4004455000"/>
                  </a:ext>
                </a:extLst>
              </a:tr>
            </a:tbl>
          </a:graphicData>
        </a:graphic>
      </p:graphicFrame>
      <p:sp>
        <p:nvSpPr>
          <p:cNvPr id="3" name="TextBox 2">
            <a:extLst>
              <a:ext uri="{FF2B5EF4-FFF2-40B4-BE49-F238E27FC236}">
                <a16:creationId xmlns:a16="http://schemas.microsoft.com/office/drawing/2014/main" id="{E210CC6C-B99E-47D7-9232-01ECACB5DA52}"/>
              </a:ext>
            </a:extLst>
          </p:cNvPr>
          <p:cNvSpPr txBox="1"/>
          <p:nvPr/>
        </p:nvSpPr>
        <p:spPr>
          <a:xfrm>
            <a:off x="9516861" y="6339348"/>
            <a:ext cx="2343705" cy="369332"/>
          </a:xfrm>
          <a:prstGeom prst="rect">
            <a:avLst/>
          </a:prstGeom>
          <a:noFill/>
        </p:spPr>
        <p:txBody>
          <a:bodyPr wrap="square" rtlCol="0">
            <a:spAutoFit/>
          </a:bodyPr>
          <a:lstStyle/>
          <a:p>
            <a:r>
              <a:rPr lang="en-ZA" dirty="0"/>
              <a:t>(From </a:t>
            </a:r>
            <a:r>
              <a:rPr lang="en-ZA" dirty="0" err="1"/>
              <a:t>Falayi</a:t>
            </a:r>
            <a:r>
              <a:rPr lang="en-ZA" dirty="0"/>
              <a:t> 2017)</a:t>
            </a:r>
          </a:p>
        </p:txBody>
      </p:sp>
      <p:pic>
        <p:nvPicPr>
          <p:cNvPr id="7" name="Audio 6">
            <a:hlinkClick r:id="" action="ppaction://media"/>
            <a:extLst>
              <a:ext uri="{FF2B5EF4-FFF2-40B4-BE49-F238E27FC236}">
                <a16:creationId xmlns:a16="http://schemas.microsoft.com/office/drawing/2014/main" id="{B593EAE9-0F56-4EE5-A64B-F4A60EAEAA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25114666"/>
      </p:ext>
    </p:extLst>
  </p:cSld>
  <p:clrMapOvr>
    <a:masterClrMapping/>
  </p:clrMapOvr>
  <mc:AlternateContent xmlns:mc="http://schemas.openxmlformats.org/markup-compatibility/2006">
    <mc:Choice xmlns:p14="http://schemas.microsoft.com/office/powerpoint/2010/main" Requires="p14">
      <p:transition spd="slow" p14:dur="2000" advTm="30087"/>
    </mc:Choice>
    <mc:Fallback>
      <p:transition spd="slow" advTm="30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4969" y="1423225"/>
            <a:ext cx="8701548" cy="4830091"/>
          </a:xfrm>
        </p:spPr>
        <p:txBody>
          <a:bodyPr>
            <a:noAutofit/>
          </a:bodyPr>
          <a:lstStyle/>
          <a:p>
            <a:pPr algn="just"/>
            <a:r>
              <a:rPr lang="en-ZA" sz="2000" dirty="0"/>
              <a:t>Setting  livelihoods on sustainable trajectories and addressing the declining agriculture problem requires a </a:t>
            </a:r>
            <a:r>
              <a:rPr lang="en-ZA" sz="2000" b="1" dirty="0"/>
              <a:t>comprehensive,</a:t>
            </a:r>
            <a:r>
              <a:rPr lang="en-ZA" sz="2000" dirty="0"/>
              <a:t> </a:t>
            </a:r>
            <a:r>
              <a:rPr lang="en-ZA" sz="2000" b="1" dirty="0"/>
              <a:t>multi-pronged approach </a:t>
            </a:r>
          </a:p>
          <a:p>
            <a:pPr lvl="1" algn="just"/>
            <a:r>
              <a:rPr lang="en-ZA" sz="1600" dirty="0"/>
              <a:t>structural change and policies to support rural communal areas </a:t>
            </a:r>
          </a:p>
          <a:p>
            <a:pPr lvl="1" algn="just"/>
            <a:r>
              <a:rPr lang="en-ZA" sz="1600" dirty="0"/>
              <a:t>improved basic services (education health services, skills development, extension, security)</a:t>
            </a:r>
          </a:p>
          <a:p>
            <a:pPr lvl="1" algn="just"/>
            <a:r>
              <a:rPr lang="en-ZA" sz="1600" dirty="0"/>
              <a:t>alternative livelihood options</a:t>
            </a:r>
          </a:p>
          <a:p>
            <a:pPr lvl="1" algn="just"/>
            <a:r>
              <a:rPr lang="en-ZA" sz="1600" dirty="0"/>
              <a:t>tenure security, enhanced landscape management and new sustainable ways of farming that may include greater access to water for irrigation even at a small scale through rainwater collection </a:t>
            </a:r>
          </a:p>
          <a:p>
            <a:pPr lvl="1" algn="just"/>
            <a:r>
              <a:rPr lang="en-ZA" sz="1600" dirty="0"/>
              <a:t>access to credit and inputs, and  (productive) social protection</a:t>
            </a:r>
          </a:p>
          <a:p>
            <a:pPr lvl="1" algn="just"/>
            <a:r>
              <a:rPr lang="en-ZA" sz="1600" dirty="0"/>
              <a:t>new markets and support for these</a:t>
            </a:r>
          </a:p>
          <a:p>
            <a:pPr lvl="1" algn="just"/>
            <a:endParaRPr lang="en-ZA" sz="1600" dirty="0"/>
          </a:p>
          <a:p>
            <a:pPr lvl="0"/>
            <a:r>
              <a:rPr lang="en-US" sz="2000" dirty="0">
                <a:solidFill>
                  <a:prstClr val="black"/>
                </a:solidFill>
              </a:rPr>
              <a:t>Need to </a:t>
            </a:r>
            <a:r>
              <a:rPr lang="en-US" sz="2000" dirty="0" err="1">
                <a:solidFill>
                  <a:prstClr val="black"/>
                </a:solidFill>
              </a:rPr>
              <a:t>recognise</a:t>
            </a:r>
            <a:r>
              <a:rPr lang="en-US" sz="2000" dirty="0">
                <a:solidFill>
                  <a:prstClr val="black"/>
                </a:solidFill>
              </a:rPr>
              <a:t> </a:t>
            </a:r>
            <a:r>
              <a:rPr lang="en-US" sz="2000" b="1" dirty="0">
                <a:solidFill>
                  <a:prstClr val="black"/>
                </a:solidFill>
              </a:rPr>
              <a:t>multiple pathways into the future </a:t>
            </a:r>
            <a:r>
              <a:rPr lang="en-US" sz="2000" dirty="0">
                <a:solidFill>
                  <a:prstClr val="black"/>
                </a:solidFill>
              </a:rPr>
              <a:t>– not everyone is a farmer</a:t>
            </a:r>
            <a:r>
              <a:rPr lang="en-US" sz="2000" b="1" dirty="0">
                <a:solidFill>
                  <a:prstClr val="black"/>
                </a:solidFill>
              </a:rPr>
              <a:t>.</a:t>
            </a:r>
            <a:r>
              <a:rPr lang="en-GB" sz="2000" b="1" dirty="0">
                <a:solidFill>
                  <a:srgbClr val="002060"/>
                </a:solidFill>
              </a:rPr>
              <a:t> </a:t>
            </a:r>
            <a:r>
              <a:rPr lang="en-GB" sz="2000" dirty="0">
                <a:solidFill>
                  <a:prstClr val="black"/>
                </a:solidFill>
              </a:rPr>
              <a:t>Promoting numerous targeted solutions helps to recognise the values, needs and interests of different people and places. But also requires consideration of vulnerability and inequity. </a:t>
            </a:r>
          </a:p>
          <a:p>
            <a:pPr marL="0" indent="0" algn="just">
              <a:buNone/>
            </a:pPr>
            <a:endParaRPr lang="en-ZA" sz="2000" dirty="0"/>
          </a:p>
          <a:p>
            <a:pPr marL="0" indent="0" algn="just">
              <a:buNone/>
            </a:pPr>
            <a:endParaRPr lang="en-ZA" sz="2000" dirty="0"/>
          </a:p>
          <a:p>
            <a:pPr algn="just"/>
            <a:endParaRPr lang="en-ZA" sz="2400" b="1" dirty="0"/>
          </a:p>
          <a:p>
            <a:endParaRPr lang="en-US" sz="2400" dirty="0"/>
          </a:p>
          <a:p>
            <a:pPr algn="just"/>
            <a:endParaRPr lang="en-US" sz="2400" dirty="0"/>
          </a:p>
          <a:p>
            <a:endParaRPr lang="en-ZA" sz="2400" dirty="0"/>
          </a:p>
          <a:p>
            <a:endParaRPr lang="en-ZA" sz="2000" dirty="0"/>
          </a:p>
        </p:txBody>
      </p:sp>
      <p:sp>
        <p:nvSpPr>
          <p:cNvPr id="4" name="Title 1">
            <a:extLst>
              <a:ext uri="{FF2B5EF4-FFF2-40B4-BE49-F238E27FC236}">
                <a16:creationId xmlns:a16="http://schemas.microsoft.com/office/drawing/2014/main" id="{37F4B778-2955-4C05-BE1E-CA5539FAEDDF}"/>
              </a:ext>
            </a:extLst>
          </p:cNvPr>
          <p:cNvSpPr>
            <a:spLocks noGrp="1"/>
          </p:cNvSpPr>
          <p:nvPr>
            <p:ph type="title"/>
          </p:nvPr>
        </p:nvSpPr>
        <p:spPr>
          <a:xfrm>
            <a:off x="422787" y="271075"/>
            <a:ext cx="10655780" cy="816945"/>
          </a:xfrm>
          <a:solidFill>
            <a:schemeClr val="bg1">
              <a:lumMod val="95000"/>
            </a:schemeClr>
          </a:solidFill>
        </p:spPr>
        <p:txBody>
          <a:bodyPr>
            <a:normAutofit/>
          </a:bodyPr>
          <a:lstStyle/>
          <a:p>
            <a:r>
              <a:rPr lang="en-ZA" sz="3200" dirty="0"/>
              <a:t>Take home messages: What is needed?</a:t>
            </a:r>
          </a:p>
        </p:txBody>
      </p:sp>
      <p:sp>
        <p:nvSpPr>
          <p:cNvPr id="6" name="Rectangle 5">
            <a:extLst>
              <a:ext uri="{FF2B5EF4-FFF2-40B4-BE49-F238E27FC236}">
                <a16:creationId xmlns:a16="http://schemas.microsoft.com/office/drawing/2014/main" id="{2AFAF3A7-CED1-43C4-B4D6-247868DE8E12}"/>
              </a:ext>
            </a:extLst>
          </p:cNvPr>
          <p:cNvSpPr/>
          <p:nvPr/>
        </p:nvSpPr>
        <p:spPr>
          <a:xfrm>
            <a:off x="9330813" y="1945489"/>
            <a:ext cx="2448232" cy="2910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Need: “Planning interventions in conjunction with land reform, basic service delivery, rural human settlement development, improved access to education and health care and SMME development”. </a:t>
            </a:r>
          </a:p>
        </p:txBody>
      </p:sp>
      <p:sp>
        <p:nvSpPr>
          <p:cNvPr id="7" name="TextBox 6">
            <a:extLst>
              <a:ext uri="{FF2B5EF4-FFF2-40B4-BE49-F238E27FC236}">
                <a16:creationId xmlns:a16="http://schemas.microsoft.com/office/drawing/2014/main" id="{90AFDCBA-3340-4D2D-B397-FFE751C91E43}"/>
              </a:ext>
            </a:extLst>
          </p:cNvPr>
          <p:cNvSpPr txBox="1"/>
          <p:nvPr/>
        </p:nvSpPr>
        <p:spPr>
          <a:xfrm>
            <a:off x="9561871" y="4912511"/>
            <a:ext cx="1986116" cy="646331"/>
          </a:xfrm>
          <a:prstGeom prst="rect">
            <a:avLst/>
          </a:prstGeom>
          <a:noFill/>
        </p:spPr>
        <p:txBody>
          <a:bodyPr wrap="square" rtlCol="0">
            <a:spAutoFit/>
          </a:bodyPr>
          <a:lstStyle/>
          <a:p>
            <a:r>
              <a:rPr lang="en-ZA" dirty="0"/>
              <a:t>(From: Shackleton et al. 2019)</a:t>
            </a:r>
          </a:p>
        </p:txBody>
      </p:sp>
      <p:pic>
        <p:nvPicPr>
          <p:cNvPr id="11" name="Audio 10">
            <a:hlinkClick r:id="" action="ppaction://media"/>
            <a:extLst>
              <a:ext uri="{FF2B5EF4-FFF2-40B4-BE49-F238E27FC236}">
                <a16:creationId xmlns:a16="http://schemas.microsoft.com/office/drawing/2014/main" id="{4866300E-89CE-4D6F-9383-22EF1CC9ACC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554061499"/>
      </p:ext>
    </p:extLst>
  </p:cSld>
  <p:clrMapOvr>
    <a:masterClrMapping/>
  </p:clrMapOvr>
  <mc:AlternateContent xmlns:mc="http://schemas.openxmlformats.org/markup-compatibility/2006">
    <mc:Choice xmlns:p14="http://schemas.microsoft.com/office/powerpoint/2010/main" Requires="p14">
      <p:transition spd="slow" p14:dur="2000" advTm="75809"/>
    </mc:Choice>
    <mc:Fallback>
      <p:transition spd="slow" advTm="75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Effect transition="in" filter="fade">
                                      <p:cBhvr>
                                        <p:cTn id="11" dur="1000"/>
                                        <p:tgtEl>
                                          <p:spTgt spid="3">
                                            <p:txEl>
                                              <p:pRg st="8" end="8"/>
                                            </p:txEl>
                                          </p:spTgt>
                                        </p:tgtEl>
                                      </p:cBhvr>
                                    </p:animEffect>
                                    <p:anim calcmode="lin" valueType="num">
                                      <p:cBhvr>
                                        <p:cTn id="1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1"/>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8606" y="1600206"/>
            <a:ext cx="10232852" cy="5048788"/>
          </a:xfrm>
        </p:spPr>
        <p:txBody>
          <a:bodyPr>
            <a:noAutofit/>
          </a:bodyPr>
          <a:lstStyle/>
          <a:p>
            <a:endParaRPr lang="en-GB" sz="2400" dirty="0"/>
          </a:p>
          <a:p>
            <a:r>
              <a:rPr lang="en-US" sz="2400" dirty="0"/>
              <a:t>Need </a:t>
            </a:r>
            <a:r>
              <a:rPr lang="en-US" sz="2400" b="1" dirty="0"/>
              <a:t>greater collaboration </a:t>
            </a:r>
            <a:r>
              <a:rPr lang="en-US" sz="2400" dirty="0"/>
              <a:t>across different rural, agricultural and food value chain actors to support smallholders and homestead gardeners.</a:t>
            </a:r>
            <a:endParaRPr lang="en-ZA" sz="2400" dirty="0"/>
          </a:p>
          <a:p>
            <a:endParaRPr lang="en-GB" sz="1800" dirty="0"/>
          </a:p>
          <a:p>
            <a:endParaRPr lang="en-GB" sz="1800" dirty="0"/>
          </a:p>
          <a:p>
            <a:endParaRPr lang="en-GB" sz="1800" dirty="0"/>
          </a:p>
          <a:p>
            <a:pPr marL="0" indent="0">
              <a:buNone/>
            </a:pPr>
            <a:endParaRPr lang="en-GB" sz="1800" dirty="0"/>
          </a:p>
          <a:p>
            <a:endParaRPr lang="en-US" sz="1800" dirty="0"/>
          </a:p>
          <a:p>
            <a:pPr algn="just"/>
            <a:endParaRPr lang="en-US" sz="1800" dirty="0"/>
          </a:p>
          <a:p>
            <a:endParaRPr lang="en-ZA" sz="2000" dirty="0"/>
          </a:p>
          <a:p>
            <a:endParaRPr lang="en-ZA" sz="2000" dirty="0"/>
          </a:p>
        </p:txBody>
      </p:sp>
      <p:sp>
        <p:nvSpPr>
          <p:cNvPr id="4" name="Title 1">
            <a:extLst>
              <a:ext uri="{FF2B5EF4-FFF2-40B4-BE49-F238E27FC236}">
                <a16:creationId xmlns:a16="http://schemas.microsoft.com/office/drawing/2014/main" id="{37F4B778-2955-4C05-BE1E-CA5539FAEDDF}"/>
              </a:ext>
            </a:extLst>
          </p:cNvPr>
          <p:cNvSpPr>
            <a:spLocks noGrp="1"/>
          </p:cNvSpPr>
          <p:nvPr>
            <p:ph type="title"/>
          </p:nvPr>
        </p:nvSpPr>
        <p:spPr>
          <a:xfrm>
            <a:off x="818606" y="374958"/>
            <a:ext cx="10515600" cy="962230"/>
          </a:xfrm>
          <a:solidFill>
            <a:schemeClr val="bg1">
              <a:lumMod val="95000"/>
            </a:schemeClr>
          </a:solidFill>
        </p:spPr>
        <p:txBody>
          <a:bodyPr>
            <a:normAutofit/>
          </a:bodyPr>
          <a:lstStyle/>
          <a:p>
            <a:r>
              <a:rPr lang="en-ZA" sz="3200" dirty="0"/>
              <a:t>Take home messages: What is needed?</a:t>
            </a:r>
          </a:p>
        </p:txBody>
      </p:sp>
      <p:sp>
        <p:nvSpPr>
          <p:cNvPr id="2" name="Rectangle 1">
            <a:extLst>
              <a:ext uri="{FF2B5EF4-FFF2-40B4-BE49-F238E27FC236}">
                <a16:creationId xmlns:a16="http://schemas.microsoft.com/office/drawing/2014/main" id="{4D6C7732-ED60-489C-870D-739130709128}"/>
              </a:ext>
            </a:extLst>
          </p:cNvPr>
          <p:cNvSpPr/>
          <p:nvPr/>
        </p:nvSpPr>
        <p:spPr>
          <a:xfrm>
            <a:off x="973138" y="3793442"/>
            <a:ext cx="10515600" cy="1612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If an enabling environment can be created, where </a:t>
            </a:r>
            <a:r>
              <a:rPr lang="en-GB" b="1" dirty="0">
                <a:solidFill>
                  <a:srgbClr val="002060"/>
                </a:solidFill>
              </a:rPr>
              <a:t>people are educated, healthy, live in communities with minimal crime, and have tenure security and the rights to self-determination</a:t>
            </a:r>
            <a:r>
              <a:rPr lang="en-GB" dirty="0"/>
              <a:t>, then they will be in a better </a:t>
            </a:r>
            <a:r>
              <a:rPr lang="en-GB" b="1" dirty="0">
                <a:solidFill>
                  <a:srgbClr val="002060"/>
                </a:solidFill>
              </a:rPr>
              <a:t>position to consider the pros and cons of alternative livelihood options themselves</a:t>
            </a:r>
            <a:r>
              <a:rPr lang="en-GB" dirty="0"/>
              <a:t>, including reinvigoration of agricultural production. (From Shackleton and Luckert, 2015, LAND)</a:t>
            </a:r>
          </a:p>
        </p:txBody>
      </p:sp>
      <p:pic>
        <p:nvPicPr>
          <p:cNvPr id="8" name="Audio 7">
            <a:hlinkClick r:id="" action="ppaction://media"/>
            <a:extLst>
              <a:ext uri="{FF2B5EF4-FFF2-40B4-BE49-F238E27FC236}">
                <a16:creationId xmlns:a16="http://schemas.microsoft.com/office/drawing/2014/main" id="{C8779910-2FCC-4DE8-B1F5-8D055FB112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20950978"/>
      </p:ext>
    </p:extLst>
  </p:cSld>
  <p:clrMapOvr>
    <a:masterClrMapping/>
  </p:clrMapOvr>
  <mc:AlternateContent xmlns:mc="http://schemas.openxmlformats.org/markup-compatibility/2006">
    <mc:Choice xmlns:p14="http://schemas.microsoft.com/office/powerpoint/2010/main" Requires="p14">
      <p:transition spd="slow" p14:dur="2000" advTm="47373"/>
    </mc:Choice>
    <mc:Fallback>
      <p:transition spd="slow" advTm="47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6E96-A5E0-4CF5-8E60-CDC273478E7B}"/>
              </a:ext>
            </a:extLst>
          </p:cNvPr>
          <p:cNvSpPr>
            <a:spLocks noGrp="1"/>
          </p:cNvSpPr>
          <p:nvPr>
            <p:ph type="title"/>
          </p:nvPr>
        </p:nvSpPr>
        <p:spPr>
          <a:xfrm>
            <a:off x="799546" y="586474"/>
            <a:ext cx="10592907" cy="932155"/>
          </a:xfrm>
          <a:solidFill>
            <a:schemeClr val="bg1">
              <a:lumMod val="85000"/>
            </a:schemeClr>
          </a:solidFill>
          <a:ln>
            <a:solidFill>
              <a:schemeClr val="tx1"/>
            </a:solidFill>
          </a:ln>
        </p:spPr>
        <p:txBody>
          <a:bodyPr>
            <a:normAutofit/>
          </a:bodyPr>
          <a:lstStyle/>
          <a:p>
            <a:r>
              <a:rPr lang="en-ZA" sz="3200" dirty="0"/>
              <a:t>Purpose and focus of this presentation</a:t>
            </a:r>
          </a:p>
        </p:txBody>
      </p:sp>
      <p:sp>
        <p:nvSpPr>
          <p:cNvPr id="3" name="Content Placeholder 2">
            <a:extLst>
              <a:ext uri="{FF2B5EF4-FFF2-40B4-BE49-F238E27FC236}">
                <a16:creationId xmlns:a16="http://schemas.microsoft.com/office/drawing/2014/main" id="{23C4FA7F-9EEC-4FA4-A87E-B45267E7FB00}"/>
              </a:ext>
            </a:extLst>
          </p:cNvPr>
          <p:cNvSpPr>
            <a:spLocks noGrp="1"/>
          </p:cNvSpPr>
          <p:nvPr>
            <p:ph idx="1"/>
          </p:nvPr>
        </p:nvSpPr>
        <p:spPr>
          <a:xfrm>
            <a:off x="799546" y="2123538"/>
            <a:ext cx="10111666" cy="3302494"/>
          </a:xfrm>
        </p:spPr>
        <p:txBody>
          <a:bodyPr>
            <a:normAutofit/>
          </a:bodyPr>
          <a:lstStyle/>
          <a:p>
            <a:pPr marL="0" indent="0">
              <a:buNone/>
            </a:pPr>
            <a:r>
              <a:rPr lang="en-ZA" dirty="0">
                <a:latin typeface="Calibri" panose="020F0502020204030204" pitchFamily="34" charset="0"/>
                <a:cs typeface="Times New Roman" panose="02020603050405020304" pitchFamily="18" charset="0"/>
              </a:rPr>
              <a:t>WHAT?</a:t>
            </a:r>
          </a:p>
          <a:p>
            <a:pPr marL="0" indent="0">
              <a:buNone/>
            </a:pPr>
            <a:r>
              <a:rPr lang="en-ZA" dirty="0">
                <a:latin typeface="Calibri" panose="020F0502020204030204" pitchFamily="34" charset="0"/>
                <a:cs typeface="Times New Roman" panose="02020603050405020304" pitchFamily="18" charset="0"/>
              </a:rPr>
              <a:t> In this talk I will:</a:t>
            </a:r>
          </a:p>
          <a:p>
            <a:pPr lvl="1"/>
            <a:r>
              <a:rPr lang="en-ZA" sz="2300" dirty="0">
                <a:latin typeface="Calibri" panose="020F0502020204030204" pitchFamily="34" charset="0"/>
                <a:cs typeface="Times New Roman" panose="02020603050405020304" pitchFamily="18" charset="0"/>
              </a:rPr>
              <a:t>provide evidence of changes and trends in land use patterns from various different communal areas in South Africa</a:t>
            </a:r>
          </a:p>
          <a:p>
            <a:pPr lvl="1"/>
            <a:r>
              <a:rPr lang="en-ZA" sz="2300" dirty="0">
                <a:latin typeface="Calibri" panose="020F0502020204030204" pitchFamily="34" charset="0"/>
                <a:cs typeface="Times New Roman" panose="02020603050405020304" pitchFamily="18" charset="0"/>
              </a:rPr>
              <a:t>consider how this translates to changes in livelihood portfolios</a:t>
            </a:r>
          </a:p>
          <a:p>
            <a:pPr lvl="1"/>
            <a:r>
              <a:rPr lang="en-ZA" sz="2300" dirty="0">
                <a:latin typeface="Calibri" panose="020F0502020204030204" pitchFamily="34" charset="0"/>
                <a:cs typeface="Times New Roman" panose="02020603050405020304" pitchFamily="18" charset="0"/>
              </a:rPr>
              <a:t>explore some of the consequences for livelihoods and ecosystem services</a:t>
            </a:r>
          </a:p>
          <a:p>
            <a:pPr lvl="1"/>
            <a:r>
              <a:rPr lang="en-ZA" sz="2300" dirty="0">
                <a:latin typeface="Calibri" panose="020F0502020204030204" pitchFamily="34" charset="0"/>
                <a:cs typeface="Times New Roman" panose="02020603050405020304" pitchFamily="18" charset="0"/>
              </a:rPr>
              <a:t>draw out the main messages and consider the policy implications, especially in relation to the crises of climate change and COVID-19 pandemic</a:t>
            </a:r>
          </a:p>
          <a:p>
            <a:pPr lvl="1"/>
            <a:endParaRPr lang="en-ZA" dirty="0">
              <a:latin typeface="Calibri" panose="020F0502020204030204" pitchFamily="34" charset="0"/>
              <a:cs typeface="Times New Roman" panose="02020603050405020304" pitchFamily="18" charset="0"/>
            </a:endParaRPr>
          </a:p>
          <a:p>
            <a:pPr lvl="1"/>
            <a:endParaRPr lang="en-ZA" dirty="0">
              <a:latin typeface="Calibri" panose="020F0502020204030204" pitchFamily="34" charset="0"/>
              <a:cs typeface="Times New Roman" panose="02020603050405020304" pitchFamily="18" charset="0"/>
            </a:endParaRPr>
          </a:p>
          <a:p>
            <a:pPr lvl="2"/>
            <a:endParaRPr lang="en-ZA" dirty="0">
              <a:latin typeface="Calibri" panose="020F0502020204030204" pitchFamily="34" charset="0"/>
              <a:cs typeface="Times New Roman" panose="02020603050405020304" pitchFamily="18" charset="0"/>
            </a:endParaRPr>
          </a:p>
          <a:p>
            <a:pPr marL="914400" lvl="2" indent="0">
              <a:buNone/>
            </a:pPr>
            <a:endParaRPr lang="en-ZA" dirty="0"/>
          </a:p>
        </p:txBody>
      </p:sp>
      <p:pic>
        <p:nvPicPr>
          <p:cNvPr id="5" name="Audio 4">
            <a:hlinkClick r:id="" action="ppaction://media"/>
            <a:extLst>
              <a:ext uri="{FF2B5EF4-FFF2-40B4-BE49-F238E27FC236}">
                <a16:creationId xmlns:a16="http://schemas.microsoft.com/office/drawing/2014/main" id="{91F0F234-36A2-4ACE-81C7-64D93D538F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19752871"/>
      </p:ext>
    </p:extLst>
  </p:cSld>
  <p:clrMapOvr>
    <a:masterClrMapping/>
  </p:clrMapOvr>
  <mc:AlternateContent xmlns:mc="http://schemas.openxmlformats.org/markup-compatibility/2006">
    <mc:Choice xmlns:p14="http://schemas.microsoft.com/office/powerpoint/2010/main" Requires="p14">
      <p:transition spd="slow" p14:dur="2000" advTm="34531"/>
    </mc:Choice>
    <mc:Fallback>
      <p:transition spd="slow" advTm="34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6E2D-F088-4A2A-AED4-22EB3AA6D598}"/>
              </a:ext>
            </a:extLst>
          </p:cNvPr>
          <p:cNvSpPr>
            <a:spLocks noGrp="1"/>
          </p:cNvSpPr>
          <p:nvPr>
            <p:ph type="title"/>
          </p:nvPr>
        </p:nvSpPr>
        <p:spPr>
          <a:xfrm>
            <a:off x="533400" y="421120"/>
            <a:ext cx="10515600" cy="1129431"/>
          </a:xfrm>
          <a:solidFill>
            <a:schemeClr val="bg1">
              <a:lumMod val="85000"/>
            </a:schemeClr>
          </a:solidFill>
        </p:spPr>
        <p:txBody>
          <a:bodyPr>
            <a:normAutofit/>
          </a:bodyPr>
          <a:lstStyle/>
          <a:p>
            <a:r>
              <a:rPr lang="en-ZA" sz="3200" dirty="0"/>
              <a:t>For solutions and practical advise on rural agriculture in general see this paper</a:t>
            </a:r>
          </a:p>
        </p:txBody>
      </p:sp>
      <p:pic>
        <p:nvPicPr>
          <p:cNvPr id="4" name="Content Placeholder 3">
            <a:extLst>
              <a:ext uri="{FF2B5EF4-FFF2-40B4-BE49-F238E27FC236}">
                <a16:creationId xmlns:a16="http://schemas.microsoft.com/office/drawing/2014/main" id="{8EBC1277-AD5B-487D-9333-28504E7B56AB}"/>
              </a:ext>
            </a:extLst>
          </p:cNvPr>
          <p:cNvPicPr>
            <a:picLocks noGrp="1" noChangeAspect="1"/>
          </p:cNvPicPr>
          <p:nvPr>
            <p:ph idx="1"/>
          </p:nvPr>
        </p:nvPicPr>
        <p:blipFill>
          <a:blip r:embed="rId5"/>
          <a:stretch>
            <a:fillRect/>
          </a:stretch>
        </p:blipFill>
        <p:spPr>
          <a:xfrm>
            <a:off x="228600" y="1831756"/>
            <a:ext cx="5623761" cy="2440705"/>
          </a:xfrm>
          <a:prstGeom prst="rect">
            <a:avLst/>
          </a:prstGeom>
        </p:spPr>
      </p:pic>
      <p:pic>
        <p:nvPicPr>
          <p:cNvPr id="5" name="Picture 4">
            <a:extLst>
              <a:ext uri="{FF2B5EF4-FFF2-40B4-BE49-F238E27FC236}">
                <a16:creationId xmlns:a16="http://schemas.microsoft.com/office/drawing/2014/main" id="{EDC5B22F-67EB-4F45-A0C9-6BD9323EC0AC}"/>
              </a:ext>
            </a:extLst>
          </p:cNvPr>
          <p:cNvPicPr>
            <a:picLocks noChangeAspect="1"/>
          </p:cNvPicPr>
          <p:nvPr/>
        </p:nvPicPr>
        <p:blipFill>
          <a:blip r:embed="rId6"/>
          <a:stretch>
            <a:fillRect/>
          </a:stretch>
        </p:blipFill>
        <p:spPr>
          <a:xfrm>
            <a:off x="396444" y="4357535"/>
            <a:ext cx="5455917" cy="1660644"/>
          </a:xfrm>
          <a:prstGeom prst="rect">
            <a:avLst/>
          </a:prstGeom>
        </p:spPr>
      </p:pic>
      <p:pic>
        <p:nvPicPr>
          <p:cNvPr id="6" name="Picture 5">
            <a:extLst>
              <a:ext uri="{FF2B5EF4-FFF2-40B4-BE49-F238E27FC236}">
                <a16:creationId xmlns:a16="http://schemas.microsoft.com/office/drawing/2014/main" id="{6C931927-677D-4F38-9F57-C935899C56B2}"/>
              </a:ext>
            </a:extLst>
          </p:cNvPr>
          <p:cNvPicPr/>
          <p:nvPr/>
        </p:nvPicPr>
        <p:blipFill>
          <a:blip r:embed="rId7"/>
          <a:stretch>
            <a:fillRect/>
          </a:stretch>
        </p:blipFill>
        <p:spPr>
          <a:xfrm>
            <a:off x="5966742" y="2224436"/>
            <a:ext cx="5996658" cy="4266198"/>
          </a:xfrm>
          <a:prstGeom prst="rect">
            <a:avLst/>
          </a:prstGeom>
        </p:spPr>
      </p:pic>
      <p:sp>
        <p:nvSpPr>
          <p:cNvPr id="7" name="Rectangle 6">
            <a:extLst>
              <a:ext uri="{FF2B5EF4-FFF2-40B4-BE49-F238E27FC236}">
                <a16:creationId xmlns:a16="http://schemas.microsoft.com/office/drawing/2014/main" id="{48985565-2761-4132-9FDD-D4E611136B64}"/>
              </a:ext>
            </a:extLst>
          </p:cNvPr>
          <p:cNvSpPr/>
          <p:nvPr/>
        </p:nvSpPr>
        <p:spPr>
          <a:xfrm>
            <a:off x="228601" y="6018179"/>
            <a:ext cx="6467168" cy="646331"/>
          </a:xfrm>
          <a:prstGeom prst="rect">
            <a:avLst/>
          </a:prstGeom>
        </p:spPr>
        <p:txBody>
          <a:bodyPr wrap="square">
            <a:spAutoFit/>
          </a:bodyPr>
          <a:lstStyle/>
          <a:p>
            <a:r>
              <a:rPr lang="en-ZA" dirty="0">
                <a:hlinkClick r:id="rId8"/>
              </a:rPr>
              <a:t>https://ccafs.cgiar.org/publications/rural-livelihoods-food-security-and-rural-transformation-under-climate-change#.XqBRj8gzZPY</a:t>
            </a:r>
            <a:endParaRPr lang="en-ZA" dirty="0"/>
          </a:p>
        </p:txBody>
      </p:sp>
      <p:pic>
        <p:nvPicPr>
          <p:cNvPr id="8" name="Audio 7">
            <a:hlinkClick r:id="" action="ppaction://media"/>
            <a:extLst>
              <a:ext uri="{FF2B5EF4-FFF2-40B4-BE49-F238E27FC236}">
                <a16:creationId xmlns:a16="http://schemas.microsoft.com/office/drawing/2014/main" id="{54EFF49C-B791-4AD1-94BC-A0F081CB446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34353726"/>
      </p:ext>
    </p:extLst>
  </p:cSld>
  <p:clrMapOvr>
    <a:masterClrMapping/>
  </p:clrMapOvr>
  <mc:AlternateContent xmlns:mc="http://schemas.openxmlformats.org/markup-compatibility/2006">
    <mc:Choice xmlns:p14="http://schemas.microsoft.com/office/powerpoint/2010/main" Requires="p14">
      <p:transition spd="slow" p14:dur="2000" advTm="24306"/>
    </mc:Choice>
    <mc:Fallback>
      <p:transition spd="slow" advTm="24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233" y="122238"/>
            <a:ext cx="10515600" cy="1325563"/>
          </a:xfrm>
        </p:spPr>
        <p:txBody>
          <a:bodyPr/>
          <a:lstStyle/>
          <a:p>
            <a:r>
              <a:rPr lang="en-ZA" dirty="0"/>
              <a:t>Thank you</a:t>
            </a:r>
            <a:endParaRPr lang="en-GB" dirty="0"/>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743200" y="1447801"/>
            <a:ext cx="3179618" cy="2140527"/>
          </a:xfrm>
          <a:prstGeom prst="rect">
            <a:avLst/>
          </a:prstGeom>
        </p:spPr>
      </p:pic>
      <p:pic>
        <p:nvPicPr>
          <p:cNvPr id="5" name="Picture 6" descr="C:\Users\Menelisi Falayi\Desktop\fairbairn\fairbairn 1\DSCF14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601" y="1441334"/>
            <a:ext cx="3251309" cy="20082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4056" y="3810000"/>
            <a:ext cx="3251200" cy="24384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44581" y="3518500"/>
            <a:ext cx="4572000" cy="3048000"/>
          </a:xfrm>
          <a:prstGeom prst="rect">
            <a:avLst/>
          </a:prstGeom>
        </p:spPr>
      </p:pic>
      <p:pic>
        <p:nvPicPr>
          <p:cNvPr id="3" name="Audio 2">
            <a:hlinkClick r:id="" action="ppaction://media"/>
            <a:extLst>
              <a:ext uri="{FF2B5EF4-FFF2-40B4-BE49-F238E27FC236}">
                <a16:creationId xmlns:a16="http://schemas.microsoft.com/office/drawing/2014/main" id="{A01F7DCF-79E3-42E1-969A-69B960EAEF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78653783"/>
      </p:ext>
    </p:extLst>
  </p:cSld>
  <p:clrMapOvr>
    <a:masterClrMapping/>
  </p:clrMapOvr>
  <mc:AlternateContent xmlns:mc="http://schemas.openxmlformats.org/markup-compatibility/2006">
    <mc:Choice xmlns:p14="http://schemas.microsoft.com/office/powerpoint/2010/main" Requires="p14">
      <p:transition spd="slow" p14:dur="2000" advTm="13502"/>
    </mc:Choice>
    <mc:Fallback>
      <p:transition spd="slow" advTm="13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CEB1FC0-C8EA-4479-9363-CEB06F0C5E0A}"/>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dirty="0">
                <a:solidFill>
                  <a:srgbClr val="FFFFFF"/>
                </a:solidFill>
              </a:rPr>
              <a:t>Framing</a:t>
            </a:r>
            <a:endParaRPr lang="en-US" sz="4800" kern="1200" dirty="0">
              <a:solidFill>
                <a:srgbClr val="FFFFFF"/>
              </a:solidFill>
              <a:latin typeface="+mj-lt"/>
              <a:ea typeface="+mj-ea"/>
              <a:cs typeface="+mj-cs"/>
            </a:endParaRPr>
          </a:p>
        </p:txBody>
      </p:sp>
      <p:sp>
        <p:nvSpPr>
          <p:cNvPr id="5" name="Text Placeholder 4">
            <a:extLst>
              <a:ext uri="{FF2B5EF4-FFF2-40B4-BE49-F238E27FC236}">
                <a16:creationId xmlns:a16="http://schemas.microsoft.com/office/drawing/2014/main" id="{CBA7DC0B-32ED-4C08-A192-C3FDEE7AAA8C}"/>
              </a:ext>
            </a:extLst>
          </p:cNvPr>
          <p:cNvSpPr>
            <a:spLocks noGrp="1"/>
          </p:cNvSpPr>
          <p:nvPr>
            <p:ph type="body" idx="1"/>
          </p:nvPr>
        </p:nvSpPr>
        <p:spPr>
          <a:xfrm>
            <a:off x="674237" y="4170501"/>
            <a:ext cx="3657600" cy="1525597"/>
          </a:xfrm>
        </p:spPr>
        <p:txBody>
          <a:bodyPr vert="horz" lIns="91440" tIns="45720" rIns="91440" bIns="45720" rtlCol="0">
            <a:normAutofit/>
          </a:bodyPr>
          <a:lstStyle/>
          <a:p>
            <a:pPr algn="ctr"/>
            <a:r>
              <a:rPr lang="en-US" sz="1700" dirty="0">
                <a:solidFill>
                  <a:srgbClr val="FFFFFF"/>
                </a:solidFill>
              </a:rPr>
              <a:t>Landscape and livelihoods are  interconnected and interdependent  in multiple ways</a:t>
            </a:r>
          </a:p>
        </p:txBody>
      </p:sp>
      <p:cxnSp>
        <p:nvCxnSpPr>
          <p:cNvPr id="25" name="Straight Connector 2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C5DC16A-2CB9-46E4-A7BA-9EDFF7715D11}"/>
              </a:ext>
            </a:extLst>
          </p:cNvPr>
          <p:cNvPicPr>
            <a:picLocks noChangeAspect="1"/>
          </p:cNvPicPr>
          <p:nvPr/>
        </p:nvPicPr>
        <p:blipFill>
          <a:blip r:embed="rId5"/>
          <a:stretch>
            <a:fillRect/>
          </a:stretch>
        </p:blipFill>
        <p:spPr>
          <a:xfrm>
            <a:off x="4929982" y="815390"/>
            <a:ext cx="6925134" cy="5191125"/>
          </a:xfrm>
          <a:prstGeom prst="rect">
            <a:avLst/>
          </a:prstGeom>
        </p:spPr>
      </p:pic>
      <p:pic>
        <p:nvPicPr>
          <p:cNvPr id="7" name="Audio 6">
            <a:hlinkClick r:id="" action="ppaction://media"/>
            <a:extLst>
              <a:ext uri="{FF2B5EF4-FFF2-40B4-BE49-F238E27FC236}">
                <a16:creationId xmlns:a16="http://schemas.microsoft.com/office/drawing/2014/main" id="{C393813B-C281-4EFA-958E-74857815EE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91058445"/>
      </p:ext>
    </p:extLst>
  </p:cSld>
  <p:clrMapOvr>
    <a:masterClrMapping/>
  </p:clrMapOvr>
  <mc:AlternateContent xmlns:mc="http://schemas.openxmlformats.org/markup-compatibility/2006">
    <mc:Choice xmlns:p14="http://schemas.microsoft.com/office/powerpoint/2010/main" Requires="p14">
      <p:transition spd="slow" p14:dur="2000" advTm="15908"/>
    </mc:Choice>
    <mc:Fallback>
      <p:transition spd="slow" advTm="15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070" y="55456"/>
            <a:ext cx="10653204" cy="823207"/>
          </a:xfrm>
          <a:solidFill>
            <a:schemeClr val="bg2"/>
          </a:solidFill>
          <a:ln>
            <a:solidFill>
              <a:schemeClr val="tx1"/>
            </a:solidFill>
          </a:ln>
        </p:spPr>
        <p:txBody>
          <a:bodyPr>
            <a:normAutofit/>
          </a:bodyPr>
          <a:lstStyle/>
          <a:p>
            <a:r>
              <a:rPr lang="en-ZA" sz="2400" dirty="0"/>
              <a:t>Thinking systemically about livelihood  and landscape change, outcomes and trajectories</a:t>
            </a:r>
            <a:endParaRPr lang="en-GB" sz="2400" dirty="0"/>
          </a:p>
        </p:txBody>
      </p:sp>
      <p:sp>
        <p:nvSpPr>
          <p:cNvPr id="3" name="Oval 2"/>
          <p:cNvSpPr/>
          <p:nvPr/>
        </p:nvSpPr>
        <p:spPr>
          <a:xfrm>
            <a:off x="4326040" y="4175871"/>
            <a:ext cx="1940387" cy="200569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Altered Livelihoods and Landscapes\ social-ecological systems</a:t>
            </a:r>
            <a:endParaRPr lang="en-GB" dirty="0"/>
          </a:p>
        </p:txBody>
      </p:sp>
      <p:sp>
        <p:nvSpPr>
          <p:cNvPr id="4" name="Right Arrow 3"/>
          <p:cNvSpPr/>
          <p:nvPr/>
        </p:nvSpPr>
        <p:spPr>
          <a:xfrm>
            <a:off x="2354109" y="3837164"/>
            <a:ext cx="2057400" cy="106680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a:t>
            </a:r>
            <a:r>
              <a:rPr lang="en-ZA" dirty="0" err="1"/>
              <a:t>ve</a:t>
            </a:r>
            <a:r>
              <a:rPr lang="en-ZA" dirty="0"/>
              <a:t>  drivers</a:t>
            </a:r>
            <a:endParaRPr lang="en-GB" dirty="0"/>
          </a:p>
        </p:txBody>
      </p:sp>
      <p:sp>
        <p:nvSpPr>
          <p:cNvPr id="5" name="Right Arrow 4"/>
          <p:cNvSpPr/>
          <p:nvPr/>
        </p:nvSpPr>
        <p:spPr>
          <a:xfrm>
            <a:off x="2337255" y="5205368"/>
            <a:ext cx="2057400" cy="1219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a:t>
            </a:r>
            <a:r>
              <a:rPr lang="en-ZA" dirty="0" err="1"/>
              <a:t>ve</a:t>
            </a:r>
            <a:r>
              <a:rPr lang="en-ZA" dirty="0"/>
              <a:t> drivers</a:t>
            </a:r>
            <a:endParaRPr lang="en-GB" dirty="0"/>
          </a:p>
        </p:txBody>
      </p:sp>
      <p:sp>
        <p:nvSpPr>
          <p:cNvPr id="6" name="Down Arrow 5"/>
          <p:cNvSpPr/>
          <p:nvPr/>
        </p:nvSpPr>
        <p:spPr>
          <a:xfrm>
            <a:off x="4285882" y="959359"/>
            <a:ext cx="1524000" cy="3200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ZA" dirty="0"/>
              <a:t>History, path dependency and stagnation</a:t>
            </a:r>
            <a:endParaRPr lang="en-GB" dirty="0"/>
          </a:p>
        </p:txBody>
      </p:sp>
      <p:sp>
        <p:nvSpPr>
          <p:cNvPr id="7" name="Oval 6"/>
          <p:cNvSpPr/>
          <p:nvPr/>
        </p:nvSpPr>
        <p:spPr>
          <a:xfrm>
            <a:off x="8306253" y="4823561"/>
            <a:ext cx="2373464" cy="1141856"/>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Stuck/Trap?</a:t>
            </a:r>
          </a:p>
          <a:p>
            <a:pPr algn="ctr"/>
            <a:r>
              <a:rPr lang="en-US" dirty="0"/>
              <a:t>Losing out/spiraling down</a:t>
            </a:r>
          </a:p>
        </p:txBody>
      </p:sp>
      <p:sp>
        <p:nvSpPr>
          <p:cNvPr id="9" name="Oval 8"/>
          <p:cNvSpPr/>
          <p:nvPr/>
        </p:nvSpPr>
        <p:spPr>
          <a:xfrm>
            <a:off x="8153400" y="3297147"/>
            <a:ext cx="2514600" cy="68580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Stepping up/out </a:t>
            </a:r>
            <a:endParaRPr lang="en-GB" dirty="0"/>
          </a:p>
        </p:txBody>
      </p:sp>
      <p:sp>
        <p:nvSpPr>
          <p:cNvPr id="11" name="Down Arrow 10"/>
          <p:cNvSpPr/>
          <p:nvPr/>
        </p:nvSpPr>
        <p:spPr>
          <a:xfrm>
            <a:off x="6039036" y="956423"/>
            <a:ext cx="1552209" cy="31449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ZA" dirty="0"/>
              <a:t>Context and social differentiation</a:t>
            </a:r>
            <a:endParaRPr lang="en-GB"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7413" y="4715890"/>
            <a:ext cx="21161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8835009" y="4014170"/>
            <a:ext cx="1485899" cy="712788"/>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Hanging in</a:t>
            </a:r>
            <a:endParaRPr lang="en-GB" dirty="0"/>
          </a:p>
        </p:txBody>
      </p:sp>
      <p:cxnSp>
        <p:nvCxnSpPr>
          <p:cNvPr id="14" name="Straight Arrow Connector 13"/>
          <p:cNvCxnSpPr/>
          <p:nvPr/>
        </p:nvCxnSpPr>
        <p:spPr>
          <a:xfrm flipV="1">
            <a:off x="7382027" y="3932165"/>
            <a:ext cx="660807"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flipV="1">
            <a:off x="8009277" y="4429165"/>
            <a:ext cx="744902" cy="3400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a:off x="7507811" y="5526257"/>
            <a:ext cx="409237" cy="1053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53400" y="2669041"/>
            <a:ext cx="2356854" cy="556668"/>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Dorward</a:t>
            </a:r>
            <a:r>
              <a:rPr lang="en-GB" dirty="0">
                <a:solidFill>
                  <a:schemeClr val="tx1"/>
                </a:solidFill>
              </a:rPr>
              <a:t> </a:t>
            </a:r>
            <a:r>
              <a:rPr lang="en-GB" i="1" dirty="0">
                <a:solidFill>
                  <a:schemeClr val="tx1"/>
                </a:solidFill>
              </a:rPr>
              <a:t>et al.’s</a:t>
            </a:r>
            <a:r>
              <a:rPr lang="en-GB" dirty="0">
                <a:solidFill>
                  <a:schemeClr val="tx1"/>
                </a:solidFill>
              </a:rPr>
              <a:t> (2009) framework </a:t>
            </a:r>
          </a:p>
        </p:txBody>
      </p:sp>
      <p:sp>
        <p:nvSpPr>
          <p:cNvPr id="8" name="Arrow: Down 7">
            <a:extLst>
              <a:ext uri="{FF2B5EF4-FFF2-40B4-BE49-F238E27FC236}">
                <a16:creationId xmlns:a16="http://schemas.microsoft.com/office/drawing/2014/main" id="{73C524F5-03D2-4DE3-BB3F-84F635948445}"/>
              </a:ext>
            </a:extLst>
          </p:cNvPr>
          <p:cNvSpPr/>
          <p:nvPr/>
        </p:nvSpPr>
        <p:spPr>
          <a:xfrm>
            <a:off x="8754180" y="1050486"/>
            <a:ext cx="1122513" cy="15714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scene3d>
              <a:camera prst="orthographicFront">
                <a:rot lat="0" lon="21299999" rev="0"/>
              </a:camera>
              <a:lightRig rig="threePt" dir="t"/>
            </a:scene3d>
          </a:bodyPr>
          <a:lstStyle/>
          <a:p>
            <a:pPr algn="ctr"/>
            <a:r>
              <a:rPr lang="en-ZA" dirty="0"/>
              <a:t>Trajectories</a:t>
            </a:r>
          </a:p>
        </p:txBody>
      </p:sp>
      <p:sp>
        <p:nvSpPr>
          <p:cNvPr id="15" name="Rectangle 14">
            <a:extLst>
              <a:ext uri="{FF2B5EF4-FFF2-40B4-BE49-F238E27FC236}">
                <a16:creationId xmlns:a16="http://schemas.microsoft.com/office/drawing/2014/main" id="{27A92F7C-276D-4646-BBE5-F8BEC0F2F8A4}"/>
              </a:ext>
            </a:extLst>
          </p:cNvPr>
          <p:cNvSpPr/>
          <p:nvPr/>
        </p:nvSpPr>
        <p:spPr>
          <a:xfrm>
            <a:off x="1738933" y="4223039"/>
            <a:ext cx="340928" cy="182843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ZA" dirty="0"/>
              <a:t>Global - Local</a:t>
            </a:r>
          </a:p>
        </p:txBody>
      </p:sp>
      <p:sp>
        <p:nvSpPr>
          <p:cNvPr id="20" name="Oval 19">
            <a:extLst>
              <a:ext uri="{FF2B5EF4-FFF2-40B4-BE49-F238E27FC236}">
                <a16:creationId xmlns:a16="http://schemas.microsoft.com/office/drawing/2014/main" id="{C1B3AE93-C0CB-4158-A972-916A65C7BEDD}"/>
              </a:ext>
            </a:extLst>
          </p:cNvPr>
          <p:cNvSpPr/>
          <p:nvPr/>
        </p:nvSpPr>
        <p:spPr>
          <a:xfrm>
            <a:off x="7672392" y="6062020"/>
            <a:ext cx="3811131" cy="73139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ZA" dirty="0">
                <a:solidFill>
                  <a:prstClr val="white"/>
                </a:solidFill>
                <a:latin typeface="Calibri"/>
              </a:rPr>
              <a:t>Transformation</a:t>
            </a:r>
          </a:p>
          <a:p>
            <a:pPr algn="ctr">
              <a:defRPr/>
            </a:pPr>
            <a:r>
              <a:rPr lang="en-ZA" sz="1400" dirty="0">
                <a:solidFill>
                  <a:prstClr val="white"/>
                </a:solidFill>
                <a:latin typeface="Calibri"/>
              </a:rPr>
              <a:t>New favourable trajectories</a:t>
            </a:r>
            <a:endParaRPr lang="en-GB" sz="1400" dirty="0">
              <a:solidFill>
                <a:prstClr val="white"/>
              </a:solidFill>
              <a:latin typeface="Calibri"/>
            </a:endParaRPr>
          </a:p>
        </p:txBody>
      </p:sp>
      <p:sp>
        <p:nvSpPr>
          <p:cNvPr id="13" name="Oval 12">
            <a:extLst>
              <a:ext uri="{FF2B5EF4-FFF2-40B4-BE49-F238E27FC236}">
                <a16:creationId xmlns:a16="http://schemas.microsoft.com/office/drawing/2014/main" id="{340D31E5-4101-4CF4-B4CC-08B19880D080}"/>
              </a:ext>
            </a:extLst>
          </p:cNvPr>
          <p:cNvSpPr/>
          <p:nvPr/>
        </p:nvSpPr>
        <p:spPr>
          <a:xfrm>
            <a:off x="6297503" y="6125702"/>
            <a:ext cx="1722955" cy="59773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No single pathway</a:t>
            </a:r>
          </a:p>
        </p:txBody>
      </p:sp>
      <p:sp>
        <p:nvSpPr>
          <p:cNvPr id="22" name="Oval 21">
            <a:extLst>
              <a:ext uri="{FF2B5EF4-FFF2-40B4-BE49-F238E27FC236}">
                <a16:creationId xmlns:a16="http://schemas.microsoft.com/office/drawing/2014/main" id="{3799CD39-62E8-4AE2-8427-A6D46060AD02}"/>
              </a:ext>
            </a:extLst>
          </p:cNvPr>
          <p:cNvSpPr/>
          <p:nvPr/>
        </p:nvSpPr>
        <p:spPr>
          <a:xfrm>
            <a:off x="2313713" y="4744902"/>
            <a:ext cx="1517149" cy="5521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ZA" dirty="0">
                <a:solidFill>
                  <a:prstClr val="white"/>
                </a:solidFill>
                <a:latin typeface="Calibri"/>
              </a:rPr>
              <a:t>Shocks</a:t>
            </a:r>
          </a:p>
          <a:p>
            <a:pPr algn="ctr">
              <a:defRPr/>
            </a:pPr>
            <a:r>
              <a:rPr lang="en-ZA" dirty="0">
                <a:solidFill>
                  <a:prstClr val="white"/>
                </a:solidFill>
                <a:latin typeface="Calibri"/>
              </a:rPr>
              <a:t>Stressors</a:t>
            </a:r>
            <a:endParaRPr lang="en-GB" dirty="0">
              <a:solidFill>
                <a:prstClr val="white"/>
              </a:solidFill>
              <a:latin typeface="Calibri"/>
            </a:endParaRPr>
          </a:p>
        </p:txBody>
      </p:sp>
      <p:sp>
        <p:nvSpPr>
          <p:cNvPr id="17" name="Rectangle 16"/>
          <p:cNvSpPr/>
          <p:nvPr/>
        </p:nvSpPr>
        <p:spPr>
          <a:xfrm>
            <a:off x="1909397" y="6424568"/>
            <a:ext cx="1783037" cy="30140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Past to future</a:t>
            </a:r>
          </a:p>
        </p:txBody>
      </p:sp>
      <p:sp>
        <p:nvSpPr>
          <p:cNvPr id="19" name="Left-Right Arrow 18"/>
          <p:cNvSpPr/>
          <p:nvPr/>
        </p:nvSpPr>
        <p:spPr>
          <a:xfrm>
            <a:off x="5476880" y="1841864"/>
            <a:ext cx="800532" cy="28738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a:extLst>
              <a:ext uri="{FF2B5EF4-FFF2-40B4-BE49-F238E27FC236}">
                <a16:creationId xmlns:a16="http://schemas.microsoft.com/office/drawing/2014/main" id="{9714F25E-2B06-4A7F-B35A-0E73D4A57170}"/>
              </a:ext>
            </a:extLst>
          </p:cNvPr>
          <p:cNvSpPr/>
          <p:nvPr/>
        </p:nvSpPr>
        <p:spPr>
          <a:xfrm>
            <a:off x="497079" y="1348487"/>
            <a:ext cx="3207335" cy="1754326"/>
          </a:xfrm>
          <a:prstGeom prst="rect">
            <a:avLst/>
          </a:prstGeom>
          <a:solidFill>
            <a:schemeClr val="bg2">
              <a:lumMod val="50000"/>
            </a:schemeClr>
          </a:solidFill>
        </p:spPr>
        <p:txBody>
          <a:bodyPr wrap="square">
            <a:spAutoFit/>
          </a:bodyPr>
          <a:lstStyle/>
          <a:p>
            <a:r>
              <a:rPr lang="en-US" dirty="0">
                <a:solidFill>
                  <a:schemeClr val="bg1"/>
                </a:solidFill>
              </a:rPr>
              <a:t>We need a systemic and dynamic view of local livelihoods and their relationship to the landscapes and ecosystems services they draw on. </a:t>
            </a:r>
          </a:p>
        </p:txBody>
      </p:sp>
      <p:pic>
        <p:nvPicPr>
          <p:cNvPr id="4096" name="Audio 4095">
            <a:hlinkClick r:id="" action="ppaction://media"/>
            <a:extLst>
              <a:ext uri="{FF2B5EF4-FFF2-40B4-BE49-F238E27FC236}">
                <a16:creationId xmlns:a16="http://schemas.microsoft.com/office/drawing/2014/main" id="{D3DD89C4-F046-4D31-A367-927D40B60F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65011451"/>
      </p:ext>
    </p:extLst>
  </p:cSld>
  <p:clrMapOvr>
    <a:masterClrMapping/>
  </p:clrMapOvr>
  <mc:AlternateContent xmlns:mc="http://schemas.openxmlformats.org/markup-compatibility/2006">
    <mc:Choice xmlns:p14="http://schemas.microsoft.com/office/powerpoint/2010/main" Requires="p14">
      <p:transition spd="slow" p14:dur="2000" advTm="85143"/>
    </mc:Choice>
    <mc:Fallback>
      <p:transition spd="slow" advTm="85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9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9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12B5B7C-19E2-489D-B9BC-3F46FB0F5184}"/>
              </a:ext>
            </a:extLst>
          </p:cNvPr>
          <p:cNvPicPr>
            <a:picLocks noChangeAspect="1"/>
          </p:cNvPicPr>
          <p:nvPr/>
        </p:nvPicPr>
        <p:blipFill>
          <a:blip r:embed="rId5"/>
          <a:stretch>
            <a:fillRect/>
          </a:stretch>
        </p:blipFill>
        <p:spPr>
          <a:xfrm>
            <a:off x="954370" y="643467"/>
            <a:ext cx="10283259" cy="5571066"/>
          </a:xfrm>
          <a:prstGeom prst="rect">
            <a:avLst/>
          </a:prstGeom>
        </p:spPr>
      </p:pic>
      <p:sp>
        <p:nvSpPr>
          <p:cNvPr id="5" name="TextBox 4">
            <a:extLst>
              <a:ext uri="{FF2B5EF4-FFF2-40B4-BE49-F238E27FC236}">
                <a16:creationId xmlns:a16="http://schemas.microsoft.com/office/drawing/2014/main" id="{13185ED8-915F-4C8D-9F9D-C556E3C4F312}"/>
              </a:ext>
            </a:extLst>
          </p:cNvPr>
          <p:cNvSpPr txBox="1"/>
          <p:nvPr/>
        </p:nvSpPr>
        <p:spPr>
          <a:xfrm>
            <a:off x="954583" y="5731609"/>
            <a:ext cx="2862536" cy="646331"/>
          </a:xfrm>
          <a:prstGeom prst="rect">
            <a:avLst/>
          </a:prstGeom>
          <a:noFill/>
        </p:spPr>
        <p:txBody>
          <a:bodyPr wrap="square" rtlCol="0">
            <a:spAutoFit/>
          </a:bodyPr>
          <a:lstStyle/>
          <a:p>
            <a:r>
              <a:rPr lang="en-ZA" dirty="0"/>
              <a:t>(From Shackleton et al. 2019, Land Policy)</a:t>
            </a:r>
          </a:p>
        </p:txBody>
      </p:sp>
      <p:pic>
        <p:nvPicPr>
          <p:cNvPr id="7" name="Audio 6">
            <a:hlinkClick r:id="" action="ppaction://media"/>
            <a:extLst>
              <a:ext uri="{FF2B5EF4-FFF2-40B4-BE49-F238E27FC236}">
                <a16:creationId xmlns:a16="http://schemas.microsoft.com/office/drawing/2014/main" id="{E047ABE9-D871-4278-9450-30CC0BF01E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02602848"/>
      </p:ext>
    </p:extLst>
  </p:cSld>
  <p:clrMapOvr>
    <a:masterClrMapping/>
  </p:clrMapOvr>
  <mc:AlternateContent xmlns:mc="http://schemas.openxmlformats.org/markup-compatibility/2006">
    <mc:Choice xmlns:p14="http://schemas.microsoft.com/office/powerpoint/2010/main" Requires="p14">
      <p:transition spd="slow" p14:dur="2000" advTm="35115"/>
    </mc:Choice>
    <mc:Fallback>
      <p:transition spd="slow" advTm="35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CEB1FC0-C8EA-4479-9363-CEB06F0C5E0A}"/>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dirty="0">
                <a:solidFill>
                  <a:srgbClr val="FFFFFF"/>
                </a:solidFill>
              </a:rPr>
              <a:t>What are the changes in land use patterns?</a:t>
            </a:r>
            <a:endParaRPr lang="en-US" sz="4800" kern="1200" dirty="0">
              <a:solidFill>
                <a:srgbClr val="FFFFFF"/>
              </a:solidFill>
              <a:latin typeface="+mj-lt"/>
              <a:ea typeface="+mj-ea"/>
              <a:cs typeface="+mj-cs"/>
            </a:endParaRPr>
          </a:p>
        </p:txBody>
      </p:sp>
      <p:sp>
        <p:nvSpPr>
          <p:cNvPr id="5" name="Text Placeholder 4">
            <a:extLst>
              <a:ext uri="{FF2B5EF4-FFF2-40B4-BE49-F238E27FC236}">
                <a16:creationId xmlns:a16="http://schemas.microsoft.com/office/drawing/2014/main" id="{CBA7DC0B-32ED-4C08-A192-C3FDEE7AAA8C}"/>
              </a:ext>
            </a:extLst>
          </p:cNvPr>
          <p:cNvSpPr>
            <a:spLocks noGrp="1"/>
          </p:cNvSpPr>
          <p:nvPr>
            <p:ph type="body" idx="1"/>
          </p:nvPr>
        </p:nvSpPr>
        <p:spPr>
          <a:xfrm>
            <a:off x="674237" y="4170501"/>
            <a:ext cx="3657600" cy="1525597"/>
          </a:xfrm>
        </p:spPr>
        <p:txBody>
          <a:bodyPr vert="horz" lIns="91440" tIns="45720" rIns="91440" bIns="45720" rtlCol="0">
            <a:normAutofit/>
          </a:bodyPr>
          <a:lstStyle/>
          <a:p>
            <a:pPr algn="ctr"/>
            <a:r>
              <a:rPr lang="en-US" sz="1700" kern="1200" dirty="0">
                <a:solidFill>
                  <a:srgbClr val="FFFFFF"/>
                </a:solidFill>
                <a:latin typeface="+mn-lt"/>
                <a:ea typeface="+mn-ea"/>
                <a:cs typeface="+mn-cs"/>
              </a:rPr>
              <a:t>Data from spatial surveys and methods and household interviews</a:t>
            </a:r>
          </a:p>
        </p:txBody>
      </p:sp>
      <p:cxnSp>
        <p:nvCxnSpPr>
          <p:cNvPr id="25" name="Straight Connector 2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C44C4CA-F906-4B24-8CE4-C698804E9D85}"/>
              </a:ext>
            </a:extLst>
          </p:cNvPr>
          <p:cNvPicPr>
            <a:picLocks noChangeAspect="1"/>
          </p:cNvPicPr>
          <p:nvPr/>
        </p:nvPicPr>
        <p:blipFill>
          <a:blip r:embed="rId5"/>
          <a:stretch>
            <a:fillRect/>
          </a:stretch>
        </p:blipFill>
        <p:spPr>
          <a:xfrm>
            <a:off x="5006544" y="1414812"/>
            <a:ext cx="7072977" cy="4281286"/>
          </a:xfrm>
          <a:prstGeom prst="rect">
            <a:avLst/>
          </a:prstGeom>
        </p:spPr>
      </p:pic>
      <p:pic>
        <p:nvPicPr>
          <p:cNvPr id="3" name="Audio 2">
            <a:hlinkClick r:id="" action="ppaction://media"/>
            <a:extLst>
              <a:ext uri="{FF2B5EF4-FFF2-40B4-BE49-F238E27FC236}">
                <a16:creationId xmlns:a16="http://schemas.microsoft.com/office/drawing/2014/main" id="{3653BCDC-EB49-4DD4-B1AD-48E8B358B3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18748592"/>
      </p:ext>
    </p:extLst>
  </p:cSld>
  <p:clrMapOvr>
    <a:masterClrMapping/>
  </p:clrMapOvr>
  <mc:AlternateContent xmlns:mc="http://schemas.openxmlformats.org/markup-compatibility/2006">
    <mc:Choice xmlns:p14="http://schemas.microsoft.com/office/powerpoint/2010/main" Requires="p14">
      <p:transition spd="slow" p14:dur="2000" advTm="7682"/>
    </mc:Choice>
    <mc:Fallback>
      <p:transition spd="slow" advTm="7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50430" y="4946123"/>
            <a:ext cx="2970330" cy="507831"/>
          </a:xfrm>
          <a:prstGeom prst="rect">
            <a:avLst/>
          </a:prstGeom>
          <a:noFill/>
        </p:spPr>
        <p:txBody>
          <a:bodyPr wrap="square" rtlCol="0">
            <a:spAutoFit/>
          </a:bodyPr>
          <a:lstStyle/>
          <a:p>
            <a:pPr defTabSz="685800"/>
            <a:r>
              <a:rPr lang="en-ZA" sz="1350" dirty="0">
                <a:solidFill>
                  <a:prstClr val="white"/>
                </a:solidFill>
                <a:latin typeface="Calibri"/>
              </a:rPr>
              <a:t>Arial photos showing vegetation cover change from 1942 and 2009</a:t>
            </a:r>
          </a:p>
        </p:txBody>
      </p:sp>
      <p:graphicFrame>
        <p:nvGraphicFramePr>
          <p:cNvPr id="7" name="Chart 6"/>
          <p:cNvGraphicFramePr>
            <a:graphicFrameLocks/>
          </p:cNvGraphicFramePr>
          <p:nvPr>
            <p:extLst>
              <p:ext uri="{D42A27DB-BD31-4B8C-83A1-F6EECF244321}">
                <p14:modId xmlns:p14="http://schemas.microsoft.com/office/powerpoint/2010/main" val="3568830575"/>
              </p:ext>
            </p:extLst>
          </p:nvPr>
        </p:nvGraphicFramePr>
        <p:xfrm>
          <a:off x="949912" y="1340528"/>
          <a:ext cx="5567474" cy="3785697"/>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2"/>
          <p:cNvSpPr/>
          <p:nvPr/>
        </p:nvSpPr>
        <p:spPr>
          <a:xfrm>
            <a:off x="558498" y="5580904"/>
            <a:ext cx="5228652" cy="715581"/>
          </a:xfrm>
          <a:prstGeom prst="rect">
            <a:avLst/>
          </a:prstGeom>
        </p:spPr>
        <p:txBody>
          <a:bodyPr wrap="square">
            <a:spAutoFit/>
          </a:bodyPr>
          <a:lstStyle/>
          <a:p>
            <a:pPr defTabSz="685800" fontAlgn="base"/>
            <a:r>
              <a:rPr lang="en-GB" sz="1350" dirty="0" err="1">
                <a:latin typeface="Calibri"/>
              </a:rPr>
              <a:t>Shackleton</a:t>
            </a:r>
            <a:r>
              <a:rPr lang="en-GB" sz="1350" dirty="0">
                <a:latin typeface="Calibri"/>
              </a:rPr>
              <a:t>, R., </a:t>
            </a:r>
            <a:r>
              <a:rPr lang="en-GB" sz="1350" dirty="0" err="1">
                <a:latin typeface="Calibri"/>
              </a:rPr>
              <a:t>Shackleton</a:t>
            </a:r>
            <a:r>
              <a:rPr lang="en-GB" sz="1350" dirty="0">
                <a:latin typeface="Calibri"/>
              </a:rPr>
              <a:t>, C., </a:t>
            </a:r>
            <a:r>
              <a:rPr lang="en-GB" sz="1350" dirty="0" err="1">
                <a:latin typeface="Calibri"/>
              </a:rPr>
              <a:t>Shackleton</a:t>
            </a:r>
            <a:r>
              <a:rPr lang="en-GB" sz="1350" dirty="0">
                <a:latin typeface="Calibri"/>
              </a:rPr>
              <a:t>, S. and </a:t>
            </a:r>
            <a:r>
              <a:rPr lang="en-GB" sz="1350" dirty="0" err="1">
                <a:latin typeface="Calibri"/>
              </a:rPr>
              <a:t>Gambiza</a:t>
            </a:r>
            <a:r>
              <a:rPr lang="en-GB" sz="1350" dirty="0">
                <a:latin typeface="Calibri"/>
              </a:rPr>
              <a:t>, J. (2013). </a:t>
            </a:r>
            <a:r>
              <a:rPr lang="en-ZA" sz="1350" dirty="0">
                <a:latin typeface="Calibri"/>
              </a:rPr>
              <a:t>Deagrarianisation and forest succession in abandoned fields in a biodiversity hotspot on the Wild Coast, South Africa. </a:t>
            </a:r>
            <a:r>
              <a:rPr lang="en-ZA" sz="1350" i="1" dirty="0">
                <a:latin typeface="Calibri"/>
              </a:rPr>
              <a:t> </a:t>
            </a:r>
            <a:r>
              <a:rPr lang="en-GB" sz="1350" i="1" dirty="0" err="1">
                <a:latin typeface="Calibri"/>
              </a:rPr>
              <a:t>PLoS</a:t>
            </a:r>
            <a:r>
              <a:rPr lang="en-GB" sz="1350" i="1" dirty="0">
                <a:latin typeface="Calibri"/>
              </a:rPr>
              <a:t> ONE </a:t>
            </a:r>
            <a:r>
              <a:rPr lang="en-GB" sz="1350" b="1" dirty="0">
                <a:latin typeface="Calibri"/>
              </a:rPr>
              <a:t>8(10)</a:t>
            </a:r>
            <a:endParaRPr lang="en-GB" sz="1350" dirty="0">
              <a:highlight>
                <a:srgbClr val="000000"/>
              </a:highlight>
              <a:latin typeface="Calibri"/>
            </a:endParaRPr>
          </a:p>
        </p:txBody>
      </p:sp>
      <p:sp>
        <p:nvSpPr>
          <p:cNvPr id="4" name="Oval 3"/>
          <p:cNvSpPr/>
          <p:nvPr/>
        </p:nvSpPr>
        <p:spPr>
          <a:xfrm>
            <a:off x="3865665" y="2819215"/>
            <a:ext cx="1824228" cy="9738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a:endParaRPr>
          </a:p>
        </p:txBody>
      </p:sp>
      <p:pic>
        <p:nvPicPr>
          <p:cNvPr id="11" name="Picture 2">
            <a:extLst>
              <a:ext uri="{FF2B5EF4-FFF2-40B4-BE49-F238E27FC236}">
                <a16:creationId xmlns:a16="http://schemas.microsoft.com/office/drawing/2014/main" id="{6F256EE7-2D8F-4A41-8A09-E61D9B34451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6117" y="485292"/>
            <a:ext cx="3584706" cy="2354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eft Arrow 4"/>
          <p:cNvSpPr/>
          <p:nvPr/>
        </p:nvSpPr>
        <p:spPr>
          <a:xfrm rot="19065972">
            <a:off x="8534096" y="1691406"/>
            <a:ext cx="895027" cy="41845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a:endParaRPr>
          </a:p>
        </p:txBody>
      </p:sp>
      <p:pic>
        <p:nvPicPr>
          <p:cNvPr id="12" name="Picture 3">
            <a:extLst>
              <a:ext uri="{FF2B5EF4-FFF2-40B4-BE49-F238E27FC236}">
                <a16:creationId xmlns:a16="http://schemas.microsoft.com/office/drawing/2014/main" id="{265027F8-C65B-4AB7-BD56-E3AD03B0561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30950" y="2819215"/>
            <a:ext cx="3584706" cy="2273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Left Arrow 7"/>
          <p:cNvSpPr/>
          <p:nvPr/>
        </p:nvSpPr>
        <p:spPr>
          <a:xfrm rot="19486085">
            <a:off x="8573128" y="4135712"/>
            <a:ext cx="733806" cy="3634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a:endParaRPr>
          </a:p>
        </p:txBody>
      </p:sp>
      <p:sp>
        <p:nvSpPr>
          <p:cNvPr id="9" name="Oval 8"/>
          <p:cNvSpPr/>
          <p:nvPr/>
        </p:nvSpPr>
        <p:spPr>
          <a:xfrm>
            <a:off x="2282185" y="2533612"/>
            <a:ext cx="1307029" cy="6473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a:extLst>
              <a:ext uri="{FF2B5EF4-FFF2-40B4-BE49-F238E27FC236}">
                <a16:creationId xmlns:a16="http://schemas.microsoft.com/office/drawing/2014/main" id="{8E2B396E-ACBB-4867-AE0B-B175B3C8E513}"/>
              </a:ext>
            </a:extLst>
          </p:cNvPr>
          <p:cNvSpPr/>
          <p:nvPr/>
        </p:nvSpPr>
        <p:spPr>
          <a:xfrm>
            <a:off x="719091" y="443883"/>
            <a:ext cx="4820575" cy="63919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latin typeface="+mj-lt"/>
              </a:rPr>
              <a:t>Changes in land use patterns in </a:t>
            </a:r>
            <a:r>
              <a:rPr lang="en-ZA" dirty="0" err="1">
                <a:solidFill>
                  <a:schemeClr val="tx1"/>
                </a:solidFill>
                <a:latin typeface="+mj-lt"/>
              </a:rPr>
              <a:t>Gatyana</a:t>
            </a:r>
            <a:r>
              <a:rPr lang="en-ZA" dirty="0">
                <a:solidFill>
                  <a:schemeClr val="tx1"/>
                </a:solidFill>
                <a:latin typeface="+mj-lt"/>
              </a:rPr>
              <a:t>, Wild Coast, Eastern Cape</a:t>
            </a:r>
          </a:p>
        </p:txBody>
      </p:sp>
      <p:pic>
        <p:nvPicPr>
          <p:cNvPr id="29" name="Audio 28">
            <a:hlinkClick r:id="" action="ppaction://media"/>
            <a:extLst>
              <a:ext uri="{FF2B5EF4-FFF2-40B4-BE49-F238E27FC236}">
                <a16:creationId xmlns:a16="http://schemas.microsoft.com/office/drawing/2014/main" id="{C9ED8A49-363B-418F-B727-316696788CF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494822756"/>
      </p:ext>
    </p:extLst>
  </p:cSld>
  <p:clrMapOvr>
    <a:masterClrMapping/>
  </p:clrMapOvr>
  <mc:AlternateContent xmlns:mc="http://schemas.openxmlformats.org/markup-compatibility/2006">
    <mc:Choice xmlns:p14="http://schemas.microsoft.com/office/powerpoint/2010/main" Requires="p14">
      <p:transition spd="slow" p14:dur="2000" advTm="42562"/>
    </mc:Choice>
    <mc:Fallback>
      <p:transition spd="slow" advTm="42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9"/>
                </p:tgtEl>
              </p:cMediaNode>
            </p:audio>
          </p:childTnLst>
        </p:cTn>
      </p:par>
    </p:tnLst>
    <p:bldLst>
      <p:bldP spid="4" grpId="0" animBg="1"/>
      <p:bldP spid="5"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3|3.9|11.9|0.2"/>
</p:tagLst>
</file>

<file path=ppt/tags/tag2.xml><?xml version="1.0" encoding="utf-8"?>
<p:tagLst xmlns:a="http://schemas.openxmlformats.org/drawingml/2006/main" xmlns:r="http://schemas.openxmlformats.org/officeDocument/2006/relationships" xmlns:p="http://schemas.openxmlformats.org/presentationml/2006/main">
  <p:tag name="TIMING" val="|8.2|3.4"/>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4.xml><?xml version="1.0" encoding="utf-8"?>
<p:tagLst xmlns:a="http://schemas.openxmlformats.org/drawingml/2006/main" xmlns:r="http://schemas.openxmlformats.org/officeDocument/2006/relationships" xmlns:p="http://schemas.openxmlformats.org/presentationml/2006/main">
  <p:tag name="TIMING" val="|10.6|6|5.9|2.9"/>
</p:tagLst>
</file>

<file path=ppt/tags/tag5.xml><?xml version="1.0" encoding="utf-8"?>
<p:tagLst xmlns:a="http://schemas.openxmlformats.org/drawingml/2006/main" xmlns:r="http://schemas.openxmlformats.org/officeDocument/2006/relationships" xmlns:p="http://schemas.openxmlformats.org/presentationml/2006/main">
  <p:tag name="TIMING" val="|4.3|8.2|10.8|27.9|15.8|17.2"/>
</p:tagLst>
</file>

<file path=ppt/tags/tag6.xml><?xml version="1.0" encoding="utf-8"?>
<p:tagLst xmlns:a="http://schemas.openxmlformats.org/drawingml/2006/main" xmlns:r="http://schemas.openxmlformats.org/officeDocument/2006/relationships" xmlns:p="http://schemas.openxmlformats.org/presentationml/2006/main">
  <p:tag name="TIMING" val="|0.2|9.5|12.2"/>
</p:tagLst>
</file>

<file path=ppt/tags/tag7.xml><?xml version="1.0" encoding="utf-8"?>
<p:tagLst xmlns:a="http://schemas.openxmlformats.org/drawingml/2006/main" xmlns:r="http://schemas.openxmlformats.org/officeDocument/2006/relationships" xmlns:p="http://schemas.openxmlformats.org/presentationml/2006/main">
  <p:tag name="TIMING" val="|5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15859</TotalTime>
  <Words>4876</Words>
  <Application>Microsoft Office PowerPoint</Application>
  <PresentationFormat>Widescreen</PresentationFormat>
  <Paragraphs>515</Paragraphs>
  <Slides>41</Slides>
  <Notes>41</Notes>
  <HiddenSlides>0</HiddenSlides>
  <MMClips>41</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41</vt:i4>
      </vt:variant>
    </vt:vector>
  </HeadingPairs>
  <TitlesOfParts>
    <vt:vector size="50" baseType="lpstr">
      <vt:lpstr>Arial</vt:lpstr>
      <vt:lpstr>Calibri</vt:lpstr>
      <vt:lpstr>Calibri Light</vt:lpstr>
      <vt:lpstr>Symbol</vt:lpstr>
      <vt:lpstr>Times New Roman</vt:lpstr>
      <vt:lpstr>URWPalladioL-Roma</vt:lpstr>
      <vt:lpstr>Office Theme</vt:lpstr>
      <vt:lpstr>1_Office Theme</vt:lpstr>
      <vt:lpstr>Document</vt:lpstr>
      <vt:lpstr> Changing land use patterns in communal areas of South Africa:  Drivers, consequences and policy implications  </vt:lpstr>
      <vt:lpstr>About this talk</vt:lpstr>
      <vt:lpstr>Purpose and focus of this presentation</vt:lpstr>
      <vt:lpstr>Purpose and focus of this presentation</vt:lpstr>
      <vt:lpstr>Framing</vt:lpstr>
      <vt:lpstr>Thinking systemically about livelihood  and landscape change, outcomes and trajectories</vt:lpstr>
      <vt:lpstr>PowerPoint Presentation</vt:lpstr>
      <vt:lpstr>What are the changes in land use patterns?</vt:lpstr>
      <vt:lpstr>PowerPoint Presentation</vt:lpstr>
      <vt:lpstr>Landscape changes 1942 – 2009  - Willowvale/Gayana</vt:lpstr>
      <vt:lpstr>PowerPoint Presentation</vt:lpstr>
      <vt:lpstr>Change in land surface area under active cultivation and deactivated fields from the 1950s to 2010s in four former homelands with 3 randomly selected villages per ex homeland (note: y-axis scales differ)</vt:lpstr>
      <vt:lpstr>Paired fixed-point photos showing decline in cover of fields and increase in cover of woody vegetation (photos supplied by Timm Hoffman)</vt:lpstr>
      <vt:lpstr>Cultivation in Fairbairn and Ntloko  in former Ciskei, Eastern Cape</vt:lpstr>
      <vt:lpstr>Who is cultivating?</vt:lpstr>
      <vt:lpstr>Decreasing fields but intensification of home gardening</vt:lpstr>
      <vt:lpstr>Exceptions to trends -  field farming is still alive </vt:lpstr>
      <vt:lpstr>What are the drivers of these changes?</vt:lpstr>
      <vt:lpstr>What was driving the changes observed? Gatyana, Wild Coast, Eastern Cape</vt:lpstr>
      <vt:lpstr>PowerPoint Presentation</vt:lpstr>
      <vt:lpstr>PowerPoint Presentation</vt:lpstr>
      <vt:lpstr>Drivers and livelihood and landscape change in Tshivulani (SA)(also done for  Marwendo, Zimbabwe) over 30 years (human-environmental timelines)</vt:lpstr>
      <vt:lpstr>Climate shocks also important</vt:lpstr>
      <vt:lpstr>What are the links with livelihoods?</vt:lpstr>
      <vt:lpstr>Drivers have acted over a long time period to alter livelihood portfolios</vt:lpstr>
      <vt:lpstr>Livelihood sources  differentiated across different social groups</vt:lpstr>
      <vt:lpstr>What do livelihood portfolios look like across 1200 households, at six sites each paired across a gradient of differing agro-ecological potential? </vt:lpstr>
      <vt:lpstr>Participatory ranking of income sources at 2 different time periods, in Fairbairn, former Ciskei, Eastern Cape </vt:lpstr>
      <vt:lpstr>PowerPoint Presentation</vt:lpstr>
      <vt:lpstr>Changes in dependence on purchased food and goods, Gatyana and Lesseyton, Eastern Cape</vt:lpstr>
      <vt:lpstr>Food sources and food security</vt:lpstr>
      <vt:lpstr> Increasing woody cover promotes a greater diversity of species used in livelihoods and sale (non-timber forest products) </vt:lpstr>
      <vt:lpstr>Fairbairn Village, former Ciskei, Eastern Cape: How has sourcing - self-collection vs purchase – changed with time? </vt:lpstr>
      <vt:lpstr>Key messages, policy implications and way forward</vt:lpstr>
      <vt:lpstr>Take home messages: key findings and implications – local scale</vt:lpstr>
      <vt:lpstr>Take home messages: key findings and implications – local scale</vt:lpstr>
      <vt:lpstr>Participatory visioning of future</vt:lpstr>
      <vt:lpstr>Take home messages: What is needed?</vt:lpstr>
      <vt:lpstr>Take home messages: What is needed?</vt:lpstr>
      <vt:lpstr>For solutions and practical advise on rural agriculture in general see this paper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Changing land use patterns in communal areas of South Africa:  Changes, drivers and consequences</dc:title>
  <dc:creator>Sheona Shackleton</dc:creator>
  <cp:lastModifiedBy>Sheona Shackleton</cp:lastModifiedBy>
  <cp:revision>124</cp:revision>
  <cp:lastPrinted>2020-04-25T11:40:23Z</cp:lastPrinted>
  <dcterms:created xsi:type="dcterms:W3CDTF">2020-04-17T10:21:56Z</dcterms:created>
  <dcterms:modified xsi:type="dcterms:W3CDTF">2020-04-28T10:41:17Z</dcterms:modified>
</cp:coreProperties>
</file>